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9" r:id="rId3"/>
    <p:sldId id="258" r:id="rId4"/>
    <p:sldId id="264" r:id="rId5"/>
    <p:sldId id="287" r:id="rId6"/>
    <p:sldId id="259" r:id="rId7"/>
    <p:sldId id="260" r:id="rId8"/>
    <p:sldId id="261" r:id="rId9"/>
    <p:sldId id="262" r:id="rId10"/>
    <p:sldId id="263" r:id="rId11"/>
    <p:sldId id="288" r:id="rId12"/>
    <p:sldId id="265" r:id="rId13"/>
    <p:sldId id="266" r:id="rId14"/>
    <p:sldId id="267" r:id="rId15"/>
    <p:sldId id="268" r:id="rId16"/>
    <p:sldId id="269" r:id="rId17"/>
    <p:sldId id="271" r:id="rId18"/>
    <p:sldId id="280" r:id="rId19"/>
    <p:sldId id="270" r:id="rId20"/>
    <p:sldId id="279" r:id="rId21"/>
    <p:sldId id="272" r:id="rId22"/>
    <p:sldId id="281" r:id="rId23"/>
    <p:sldId id="282" r:id="rId24"/>
    <p:sldId id="283" r:id="rId25"/>
    <p:sldId id="273" r:id="rId26"/>
    <p:sldId id="284" r:id="rId27"/>
    <p:sldId id="286"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2A0"/>
    <a:srgbClr val="F8FD3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3/3/2011</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3/3/2011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3/3/2011</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3/3/2011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3/3/2011</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3/3/2011</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3/3/2011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3/3/2011</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wold@education.ucsb.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781800" cy="1828800"/>
          </a:xfrm>
        </p:spPr>
        <p:txBody>
          <a:bodyPr>
            <a:normAutofit fontScale="90000"/>
          </a:bodyPr>
          <a:lstStyle/>
          <a:p>
            <a:r>
              <a:rPr lang="en-US" cap="none" dirty="0" smtClean="0">
                <a:solidFill>
                  <a:srgbClr val="FFFFFF"/>
                </a:solidFill>
                <a:latin typeface="Tw Cen MT" pitchFamily="34" charset="0"/>
              </a:rPr>
              <a:t>Todd </a:t>
            </a:r>
            <a:r>
              <a:rPr lang="en-US" cap="none" dirty="0" err="1" smtClean="0">
                <a:solidFill>
                  <a:srgbClr val="FFFFFF"/>
                </a:solidFill>
                <a:latin typeface="Tw Cen MT" pitchFamily="34" charset="0"/>
              </a:rPr>
              <a:t>Wold</a:t>
            </a:r>
            <a:r>
              <a:rPr lang="en-US" cap="none" dirty="0" smtClean="0">
                <a:solidFill>
                  <a:srgbClr val="FFFFFF"/>
                </a:solidFill>
                <a:latin typeface="Tw Cen MT" pitchFamily="34" charset="0"/>
              </a:rPr>
              <a:t> </a:t>
            </a:r>
            <a:br>
              <a:rPr lang="en-US" cap="none" dirty="0" smtClean="0">
                <a:solidFill>
                  <a:srgbClr val="FFFFFF"/>
                </a:solidFill>
                <a:latin typeface="Tw Cen MT" pitchFamily="34" charset="0"/>
              </a:rPr>
            </a:br>
            <a:r>
              <a:rPr lang="en-US" cap="none" dirty="0" smtClean="0">
                <a:solidFill>
                  <a:srgbClr val="FFFFFF"/>
                </a:solidFill>
                <a:latin typeface="Tw Cen MT" pitchFamily="34" charset="0"/>
                <a:hlinkClick r:id="rId2"/>
              </a:rPr>
              <a:t>twold@education.ucsb.edu</a:t>
            </a:r>
            <a:r>
              <a:rPr lang="en-US" cap="none" dirty="0" smtClean="0">
                <a:solidFill>
                  <a:srgbClr val="FFFFFF"/>
                </a:solidFill>
                <a:latin typeface="Tw Cen MT" pitchFamily="34" charset="0"/>
              </a:rPr>
              <a:t/>
            </a:r>
            <a:br>
              <a:rPr lang="en-US" cap="none" dirty="0" smtClean="0">
                <a:solidFill>
                  <a:srgbClr val="FFFFFF"/>
                </a:solidFill>
                <a:latin typeface="Tw Cen MT" pitchFamily="34" charset="0"/>
              </a:rPr>
            </a:br>
            <a:r>
              <a:rPr lang="en-US" cap="none" dirty="0" err="1" smtClean="0">
                <a:solidFill>
                  <a:srgbClr val="FFFFFF"/>
                </a:solidFill>
                <a:latin typeface="Tw Cen MT" pitchFamily="34" charset="0"/>
              </a:rPr>
              <a:t>Ed.D</a:t>
            </a:r>
            <a:r>
              <a:rPr lang="en-US" cap="none" dirty="0" smtClean="0">
                <a:solidFill>
                  <a:srgbClr val="FFFFFF"/>
                </a:solidFill>
                <a:latin typeface="Tw Cen MT" pitchFamily="34" charset="0"/>
              </a:rPr>
              <a:t>. candidate 2011</a:t>
            </a:r>
            <a:endParaRPr lang="en-US" dirty="0"/>
          </a:p>
        </p:txBody>
      </p:sp>
      <p:sp>
        <p:nvSpPr>
          <p:cNvPr id="3" name="Subtitle 2"/>
          <p:cNvSpPr>
            <a:spLocks noGrp="1"/>
          </p:cNvSpPr>
          <p:nvPr>
            <p:ph type="subTitle" idx="1"/>
          </p:nvPr>
        </p:nvSpPr>
        <p:spPr/>
        <p:txBody>
          <a:bodyPr/>
          <a:lstStyle/>
          <a:p>
            <a:r>
              <a:rPr lang="en-US" dirty="0" smtClean="0">
                <a:latin typeface="Tw Cen MT" pitchFamily="34" charset="0"/>
              </a:rPr>
              <a:t>Curriculum, Collaboration, Challenges</a:t>
            </a:r>
          </a:p>
        </p:txBody>
      </p:sp>
      <p:grpSp>
        <p:nvGrpSpPr>
          <p:cNvPr id="64" name="Group 4"/>
          <p:cNvGrpSpPr>
            <a:grpSpLocks/>
          </p:cNvGrpSpPr>
          <p:nvPr/>
        </p:nvGrpSpPr>
        <p:grpSpPr bwMode="auto">
          <a:xfrm>
            <a:off x="609600" y="762000"/>
            <a:ext cx="5333966" cy="2378075"/>
            <a:chOff x="3420" y="1080"/>
            <a:chExt cx="6784" cy="3024"/>
          </a:xfrm>
        </p:grpSpPr>
        <p:grpSp>
          <p:nvGrpSpPr>
            <p:cNvPr id="65" name="Group 5"/>
            <p:cNvGrpSpPr>
              <a:grpSpLocks/>
            </p:cNvGrpSpPr>
            <p:nvPr/>
          </p:nvGrpSpPr>
          <p:grpSpPr bwMode="auto">
            <a:xfrm>
              <a:off x="3420" y="1186"/>
              <a:ext cx="3446" cy="2918"/>
              <a:chOff x="5121" y="830"/>
              <a:chExt cx="3446" cy="2918"/>
            </a:xfrm>
          </p:grpSpPr>
          <p:sp>
            <p:nvSpPr>
              <p:cNvPr id="71" name="Freeform 6"/>
              <p:cNvSpPr>
                <a:spLocks/>
              </p:cNvSpPr>
              <p:nvPr/>
            </p:nvSpPr>
            <p:spPr bwMode="auto">
              <a:xfrm flipH="1">
                <a:off x="5135" y="952"/>
                <a:ext cx="934" cy="1075"/>
              </a:xfrm>
              <a:custGeom>
                <a:avLst/>
                <a:gdLst/>
                <a:ahLst/>
                <a:cxnLst>
                  <a:cxn ang="0">
                    <a:pos x="359" y="1068"/>
                  </a:cxn>
                  <a:cxn ang="0">
                    <a:pos x="934" y="1075"/>
                  </a:cxn>
                  <a:cxn ang="0">
                    <a:pos x="883" y="889"/>
                  </a:cxn>
                  <a:cxn ang="0">
                    <a:pos x="812" y="717"/>
                  </a:cxn>
                  <a:cxn ang="0">
                    <a:pos x="718" y="559"/>
                  </a:cxn>
                  <a:cxn ang="0">
                    <a:pos x="611" y="408"/>
                  </a:cxn>
                  <a:cxn ang="0">
                    <a:pos x="474" y="279"/>
                  </a:cxn>
                  <a:cxn ang="0">
                    <a:pos x="331" y="165"/>
                  </a:cxn>
                  <a:cxn ang="0">
                    <a:pos x="173" y="71"/>
                  </a:cxn>
                  <a:cxn ang="0">
                    <a:pos x="0" y="0"/>
                  </a:cxn>
                  <a:cxn ang="0">
                    <a:pos x="359" y="1068"/>
                  </a:cxn>
                </a:cxnLst>
                <a:rect l="0" t="0" r="r" b="b"/>
                <a:pathLst>
                  <a:path w="934" h="1075">
                    <a:moveTo>
                      <a:pt x="359" y="1068"/>
                    </a:moveTo>
                    <a:lnTo>
                      <a:pt x="934" y="1075"/>
                    </a:lnTo>
                    <a:lnTo>
                      <a:pt x="883" y="889"/>
                    </a:lnTo>
                    <a:lnTo>
                      <a:pt x="812" y="717"/>
                    </a:lnTo>
                    <a:lnTo>
                      <a:pt x="718" y="559"/>
                    </a:lnTo>
                    <a:lnTo>
                      <a:pt x="611" y="408"/>
                    </a:lnTo>
                    <a:lnTo>
                      <a:pt x="474" y="279"/>
                    </a:lnTo>
                    <a:lnTo>
                      <a:pt x="331" y="165"/>
                    </a:lnTo>
                    <a:lnTo>
                      <a:pt x="173" y="71"/>
                    </a:lnTo>
                    <a:lnTo>
                      <a:pt x="0" y="0"/>
                    </a:lnTo>
                    <a:lnTo>
                      <a:pt x="359" y="1068"/>
                    </a:lnTo>
                    <a:close/>
                  </a:path>
                </a:pathLst>
              </a:custGeom>
              <a:solidFill>
                <a:schemeClr val="tx1"/>
              </a:solidFill>
              <a:ln w="38100" cmpd="sng">
                <a:solidFill>
                  <a:srgbClr val="002060"/>
                </a:solidFill>
                <a:round/>
                <a:headEnd/>
                <a:tailEnd/>
              </a:ln>
            </p:spPr>
            <p:txBody>
              <a:bodyPr/>
              <a:lstStyle/>
              <a:p>
                <a:endParaRPr lang="en-US"/>
              </a:p>
            </p:txBody>
          </p:sp>
          <p:sp>
            <p:nvSpPr>
              <p:cNvPr id="72" name="Freeform 7"/>
              <p:cNvSpPr>
                <a:spLocks/>
              </p:cNvSpPr>
              <p:nvPr/>
            </p:nvSpPr>
            <p:spPr bwMode="auto">
              <a:xfrm flipH="1">
                <a:off x="5695" y="3174"/>
                <a:ext cx="1142" cy="574"/>
              </a:xfrm>
              <a:custGeom>
                <a:avLst/>
                <a:gdLst/>
                <a:ahLst/>
                <a:cxnLst>
                  <a:cxn ang="0">
                    <a:pos x="747" y="0"/>
                  </a:cxn>
                  <a:cxn ang="0">
                    <a:pos x="0" y="545"/>
                  </a:cxn>
                  <a:cxn ang="0">
                    <a:pos x="36" y="552"/>
                  </a:cxn>
                  <a:cxn ang="0">
                    <a:pos x="72" y="552"/>
                  </a:cxn>
                  <a:cxn ang="0">
                    <a:pos x="108" y="560"/>
                  </a:cxn>
                  <a:cxn ang="0">
                    <a:pos x="144" y="567"/>
                  </a:cxn>
                  <a:cxn ang="0">
                    <a:pos x="180" y="567"/>
                  </a:cxn>
                  <a:cxn ang="0">
                    <a:pos x="216" y="574"/>
                  </a:cxn>
                  <a:cxn ang="0">
                    <a:pos x="251" y="574"/>
                  </a:cxn>
                  <a:cxn ang="0">
                    <a:pos x="287" y="574"/>
                  </a:cxn>
                  <a:cxn ang="0">
                    <a:pos x="402" y="567"/>
                  </a:cxn>
                  <a:cxn ang="0">
                    <a:pos x="517" y="552"/>
                  </a:cxn>
                  <a:cxn ang="0">
                    <a:pos x="632" y="531"/>
                  </a:cxn>
                  <a:cxn ang="0">
                    <a:pos x="740" y="495"/>
                  </a:cxn>
                  <a:cxn ang="0">
                    <a:pos x="847" y="459"/>
                  </a:cxn>
                  <a:cxn ang="0">
                    <a:pos x="948" y="409"/>
                  </a:cxn>
                  <a:cxn ang="0">
                    <a:pos x="1048" y="352"/>
                  </a:cxn>
                  <a:cxn ang="0">
                    <a:pos x="1142" y="287"/>
                  </a:cxn>
                  <a:cxn ang="0">
                    <a:pos x="747" y="0"/>
                  </a:cxn>
                </a:cxnLst>
                <a:rect l="0" t="0" r="r" b="b"/>
                <a:pathLst>
                  <a:path w="1142" h="574">
                    <a:moveTo>
                      <a:pt x="747" y="0"/>
                    </a:moveTo>
                    <a:lnTo>
                      <a:pt x="0" y="545"/>
                    </a:lnTo>
                    <a:lnTo>
                      <a:pt x="36" y="552"/>
                    </a:lnTo>
                    <a:lnTo>
                      <a:pt x="72" y="552"/>
                    </a:lnTo>
                    <a:lnTo>
                      <a:pt x="108" y="560"/>
                    </a:lnTo>
                    <a:lnTo>
                      <a:pt x="144" y="567"/>
                    </a:lnTo>
                    <a:lnTo>
                      <a:pt x="180" y="567"/>
                    </a:lnTo>
                    <a:lnTo>
                      <a:pt x="216" y="574"/>
                    </a:lnTo>
                    <a:lnTo>
                      <a:pt x="251" y="574"/>
                    </a:lnTo>
                    <a:lnTo>
                      <a:pt x="287" y="574"/>
                    </a:lnTo>
                    <a:lnTo>
                      <a:pt x="402" y="567"/>
                    </a:lnTo>
                    <a:lnTo>
                      <a:pt x="517" y="552"/>
                    </a:lnTo>
                    <a:lnTo>
                      <a:pt x="632" y="531"/>
                    </a:lnTo>
                    <a:lnTo>
                      <a:pt x="740" y="495"/>
                    </a:lnTo>
                    <a:lnTo>
                      <a:pt x="847" y="459"/>
                    </a:lnTo>
                    <a:lnTo>
                      <a:pt x="948" y="409"/>
                    </a:lnTo>
                    <a:lnTo>
                      <a:pt x="1048" y="352"/>
                    </a:lnTo>
                    <a:lnTo>
                      <a:pt x="1142" y="287"/>
                    </a:lnTo>
                    <a:lnTo>
                      <a:pt x="747" y="0"/>
                    </a:lnTo>
                    <a:close/>
                  </a:path>
                </a:pathLst>
              </a:custGeom>
              <a:solidFill>
                <a:schemeClr val="tx1"/>
              </a:solidFill>
              <a:ln w="38100" cmpd="sng">
                <a:solidFill>
                  <a:srgbClr val="002060"/>
                </a:solidFill>
                <a:round/>
                <a:headEnd/>
                <a:tailEnd/>
              </a:ln>
            </p:spPr>
            <p:txBody>
              <a:bodyPr/>
              <a:lstStyle/>
              <a:p>
                <a:endParaRPr lang="en-US"/>
              </a:p>
            </p:txBody>
          </p:sp>
          <p:sp>
            <p:nvSpPr>
              <p:cNvPr id="73" name="Freeform 8"/>
              <p:cNvSpPr>
                <a:spLocks/>
              </p:cNvSpPr>
              <p:nvPr/>
            </p:nvSpPr>
            <p:spPr bwMode="auto">
              <a:xfrm flipH="1">
                <a:off x="5121" y="2479"/>
                <a:ext cx="352" cy="624"/>
              </a:xfrm>
              <a:custGeom>
                <a:avLst/>
                <a:gdLst/>
                <a:ahLst/>
                <a:cxnLst>
                  <a:cxn ang="0">
                    <a:pos x="0" y="258"/>
                  </a:cxn>
                  <a:cxn ang="0">
                    <a:pos x="115" y="624"/>
                  </a:cxn>
                  <a:cxn ang="0">
                    <a:pos x="158" y="552"/>
                  </a:cxn>
                  <a:cxn ang="0">
                    <a:pos x="201" y="480"/>
                  </a:cxn>
                  <a:cxn ang="0">
                    <a:pos x="237" y="409"/>
                  </a:cxn>
                  <a:cxn ang="0">
                    <a:pos x="273" y="330"/>
                  </a:cxn>
                  <a:cxn ang="0">
                    <a:pos x="302" y="251"/>
                  </a:cxn>
                  <a:cxn ang="0">
                    <a:pos x="323" y="172"/>
                  </a:cxn>
                  <a:cxn ang="0">
                    <a:pos x="338" y="86"/>
                  </a:cxn>
                  <a:cxn ang="0">
                    <a:pos x="352" y="0"/>
                  </a:cxn>
                  <a:cxn ang="0">
                    <a:pos x="0" y="258"/>
                  </a:cxn>
                </a:cxnLst>
                <a:rect l="0" t="0" r="r" b="b"/>
                <a:pathLst>
                  <a:path w="352" h="624">
                    <a:moveTo>
                      <a:pt x="0" y="258"/>
                    </a:moveTo>
                    <a:lnTo>
                      <a:pt x="115" y="624"/>
                    </a:lnTo>
                    <a:lnTo>
                      <a:pt x="158" y="552"/>
                    </a:lnTo>
                    <a:lnTo>
                      <a:pt x="201" y="480"/>
                    </a:lnTo>
                    <a:lnTo>
                      <a:pt x="237" y="409"/>
                    </a:lnTo>
                    <a:lnTo>
                      <a:pt x="273" y="330"/>
                    </a:lnTo>
                    <a:lnTo>
                      <a:pt x="302" y="251"/>
                    </a:lnTo>
                    <a:lnTo>
                      <a:pt x="323" y="172"/>
                    </a:lnTo>
                    <a:lnTo>
                      <a:pt x="338" y="86"/>
                    </a:lnTo>
                    <a:lnTo>
                      <a:pt x="352" y="0"/>
                    </a:lnTo>
                    <a:lnTo>
                      <a:pt x="0" y="258"/>
                    </a:lnTo>
                    <a:close/>
                  </a:path>
                </a:pathLst>
              </a:custGeom>
              <a:solidFill>
                <a:schemeClr val="tx1"/>
              </a:solidFill>
              <a:ln w="38100" cmpd="sng">
                <a:solidFill>
                  <a:srgbClr val="002060"/>
                </a:solidFill>
                <a:round/>
                <a:headEnd/>
                <a:tailEnd/>
              </a:ln>
            </p:spPr>
            <p:txBody>
              <a:bodyPr/>
              <a:lstStyle/>
              <a:p>
                <a:endParaRPr lang="en-US" dirty="0"/>
              </a:p>
            </p:txBody>
          </p:sp>
          <p:sp>
            <p:nvSpPr>
              <p:cNvPr id="74" name="Freeform 9"/>
              <p:cNvSpPr>
                <a:spLocks/>
              </p:cNvSpPr>
              <p:nvPr/>
            </p:nvSpPr>
            <p:spPr bwMode="auto">
              <a:xfrm flipH="1">
                <a:off x="6105" y="866"/>
                <a:ext cx="1895" cy="2810"/>
              </a:xfrm>
              <a:custGeom>
                <a:avLst/>
                <a:gdLst/>
                <a:ahLst/>
                <a:cxnLst>
                  <a:cxn ang="0">
                    <a:pos x="1307" y="1871"/>
                  </a:cxn>
                  <a:cxn ang="0">
                    <a:pos x="338" y="1161"/>
                  </a:cxn>
                  <a:cxn ang="0">
                    <a:pos x="1536" y="1154"/>
                  </a:cxn>
                  <a:cxn ang="0">
                    <a:pos x="1895" y="71"/>
                  </a:cxn>
                  <a:cxn ang="0">
                    <a:pos x="1838" y="57"/>
                  </a:cxn>
                  <a:cxn ang="0">
                    <a:pos x="1788" y="35"/>
                  </a:cxn>
                  <a:cxn ang="0">
                    <a:pos x="1730" y="28"/>
                  </a:cxn>
                  <a:cxn ang="0">
                    <a:pos x="1673" y="14"/>
                  </a:cxn>
                  <a:cxn ang="0">
                    <a:pos x="1623" y="7"/>
                  </a:cxn>
                  <a:cxn ang="0">
                    <a:pos x="1565" y="7"/>
                  </a:cxn>
                  <a:cxn ang="0">
                    <a:pos x="1508" y="0"/>
                  </a:cxn>
                  <a:cxn ang="0">
                    <a:pos x="1450" y="0"/>
                  </a:cxn>
                  <a:cxn ang="0">
                    <a:pos x="1300" y="7"/>
                  </a:cxn>
                  <a:cxn ang="0">
                    <a:pos x="1156" y="28"/>
                  </a:cxn>
                  <a:cxn ang="0">
                    <a:pos x="1020" y="64"/>
                  </a:cxn>
                  <a:cxn ang="0">
                    <a:pos x="890" y="114"/>
                  </a:cxn>
                  <a:cxn ang="0">
                    <a:pos x="761" y="172"/>
                  </a:cxn>
                  <a:cxn ang="0">
                    <a:pos x="639" y="243"/>
                  </a:cxn>
                  <a:cxn ang="0">
                    <a:pos x="531" y="329"/>
                  </a:cxn>
                  <a:cxn ang="0">
                    <a:pos x="424" y="423"/>
                  </a:cxn>
                  <a:cxn ang="0">
                    <a:pos x="330" y="523"/>
                  </a:cxn>
                  <a:cxn ang="0">
                    <a:pos x="251" y="638"/>
                  </a:cxn>
                  <a:cxn ang="0">
                    <a:pos x="172" y="752"/>
                  </a:cxn>
                  <a:cxn ang="0">
                    <a:pos x="115" y="882"/>
                  </a:cxn>
                  <a:cxn ang="0">
                    <a:pos x="65" y="1011"/>
                  </a:cxn>
                  <a:cxn ang="0">
                    <a:pos x="29" y="1147"/>
                  </a:cxn>
                  <a:cxn ang="0">
                    <a:pos x="7" y="1290"/>
                  </a:cxn>
                  <a:cxn ang="0">
                    <a:pos x="0" y="1441"/>
                  </a:cxn>
                  <a:cxn ang="0">
                    <a:pos x="22" y="1677"/>
                  </a:cxn>
                  <a:cxn ang="0">
                    <a:pos x="72" y="1900"/>
                  </a:cxn>
                  <a:cxn ang="0">
                    <a:pos x="165" y="2108"/>
                  </a:cxn>
                  <a:cxn ang="0">
                    <a:pos x="287" y="2294"/>
                  </a:cxn>
                  <a:cxn ang="0">
                    <a:pos x="431" y="2466"/>
                  </a:cxn>
                  <a:cxn ang="0">
                    <a:pos x="603" y="2610"/>
                  </a:cxn>
                  <a:cxn ang="0">
                    <a:pos x="797" y="2724"/>
                  </a:cxn>
                  <a:cxn ang="0">
                    <a:pos x="1005" y="2810"/>
                  </a:cxn>
                  <a:cxn ang="0">
                    <a:pos x="1307" y="1871"/>
                  </a:cxn>
                </a:cxnLst>
                <a:rect l="0" t="0" r="r" b="b"/>
                <a:pathLst>
                  <a:path w="1895" h="2810">
                    <a:moveTo>
                      <a:pt x="1307" y="1871"/>
                    </a:moveTo>
                    <a:lnTo>
                      <a:pt x="338" y="1161"/>
                    </a:lnTo>
                    <a:lnTo>
                      <a:pt x="1536" y="1154"/>
                    </a:lnTo>
                    <a:lnTo>
                      <a:pt x="1895" y="71"/>
                    </a:lnTo>
                    <a:lnTo>
                      <a:pt x="1838" y="57"/>
                    </a:lnTo>
                    <a:lnTo>
                      <a:pt x="1788" y="35"/>
                    </a:lnTo>
                    <a:lnTo>
                      <a:pt x="1730" y="28"/>
                    </a:lnTo>
                    <a:lnTo>
                      <a:pt x="1673" y="14"/>
                    </a:lnTo>
                    <a:lnTo>
                      <a:pt x="1623" y="7"/>
                    </a:lnTo>
                    <a:lnTo>
                      <a:pt x="1565" y="7"/>
                    </a:lnTo>
                    <a:lnTo>
                      <a:pt x="1508" y="0"/>
                    </a:lnTo>
                    <a:lnTo>
                      <a:pt x="1450" y="0"/>
                    </a:lnTo>
                    <a:lnTo>
                      <a:pt x="1300" y="7"/>
                    </a:lnTo>
                    <a:lnTo>
                      <a:pt x="1156" y="28"/>
                    </a:lnTo>
                    <a:lnTo>
                      <a:pt x="1020" y="64"/>
                    </a:lnTo>
                    <a:lnTo>
                      <a:pt x="890" y="114"/>
                    </a:lnTo>
                    <a:lnTo>
                      <a:pt x="761" y="172"/>
                    </a:lnTo>
                    <a:lnTo>
                      <a:pt x="639" y="243"/>
                    </a:lnTo>
                    <a:lnTo>
                      <a:pt x="531" y="329"/>
                    </a:lnTo>
                    <a:lnTo>
                      <a:pt x="424" y="423"/>
                    </a:lnTo>
                    <a:lnTo>
                      <a:pt x="330" y="523"/>
                    </a:lnTo>
                    <a:lnTo>
                      <a:pt x="251" y="638"/>
                    </a:lnTo>
                    <a:lnTo>
                      <a:pt x="172" y="752"/>
                    </a:lnTo>
                    <a:lnTo>
                      <a:pt x="115" y="882"/>
                    </a:lnTo>
                    <a:lnTo>
                      <a:pt x="65" y="1011"/>
                    </a:lnTo>
                    <a:lnTo>
                      <a:pt x="29" y="1147"/>
                    </a:lnTo>
                    <a:lnTo>
                      <a:pt x="7" y="1290"/>
                    </a:lnTo>
                    <a:lnTo>
                      <a:pt x="0" y="1441"/>
                    </a:lnTo>
                    <a:lnTo>
                      <a:pt x="22" y="1677"/>
                    </a:lnTo>
                    <a:lnTo>
                      <a:pt x="72" y="1900"/>
                    </a:lnTo>
                    <a:lnTo>
                      <a:pt x="165" y="2108"/>
                    </a:lnTo>
                    <a:lnTo>
                      <a:pt x="287" y="2294"/>
                    </a:lnTo>
                    <a:lnTo>
                      <a:pt x="431" y="2466"/>
                    </a:lnTo>
                    <a:lnTo>
                      <a:pt x="603" y="2610"/>
                    </a:lnTo>
                    <a:lnTo>
                      <a:pt x="797" y="2724"/>
                    </a:lnTo>
                    <a:lnTo>
                      <a:pt x="1005" y="2810"/>
                    </a:lnTo>
                    <a:lnTo>
                      <a:pt x="1307" y="1871"/>
                    </a:lnTo>
                    <a:close/>
                  </a:path>
                </a:pathLst>
              </a:custGeom>
              <a:solidFill>
                <a:schemeClr val="tx1"/>
              </a:solidFill>
              <a:ln w="38100" cmpd="sng">
                <a:solidFill>
                  <a:srgbClr val="002060"/>
                </a:solidFill>
                <a:round/>
                <a:headEnd/>
                <a:tailEnd/>
              </a:ln>
            </p:spPr>
            <p:txBody>
              <a:bodyPr/>
              <a:lstStyle/>
              <a:p>
                <a:endParaRPr lang="en-US"/>
              </a:p>
            </p:txBody>
          </p:sp>
          <p:sp>
            <p:nvSpPr>
              <p:cNvPr id="75" name="Freeform 10"/>
              <p:cNvSpPr>
                <a:spLocks/>
              </p:cNvSpPr>
              <p:nvPr/>
            </p:nvSpPr>
            <p:spPr bwMode="auto">
              <a:xfrm flipH="1">
                <a:off x="7691" y="830"/>
                <a:ext cx="338" cy="337"/>
              </a:xfrm>
              <a:custGeom>
                <a:avLst/>
                <a:gdLst/>
                <a:ahLst/>
                <a:cxnLst>
                  <a:cxn ang="0">
                    <a:pos x="288" y="287"/>
                  </a:cxn>
                  <a:cxn ang="0">
                    <a:pos x="324" y="229"/>
                  </a:cxn>
                  <a:cxn ang="0">
                    <a:pos x="338" y="165"/>
                  </a:cxn>
                  <a:cxn ang="0">
                    <a:pos x="324" y="107"/>
                  </a:cxn>
                  <a:cxn ang="0">
                    <a:pos x="288" y="50"/>
                  </a:cxn>
                  <a:cxn ang="0">
                    <a:pos x="259" y="28"/>
                  </a:cxn>
                  <a:cxn ang="0">
                    <a:pos x="230" y="14"/>
                  </a:cxn>
                  <a:cxn ang="0">
                    <a:pos x="201" y="7"/>
                  </a:cxn>
                  <a:cxn ang="0">
                    <a:pos x="173" y="0"/>
                  </a:cxn>
                  <a:cxn ang="0">
                    <a:pos x="137" y="7"/>
                  </a:cxn>
                  <a:cxn ang="0">
                    <a:pos x="108" y="14"/>
                  </a:cxn>
                  <a:cxn ang="0">
                    <a:pos x="79" y="28"/>
                  </a:cxn>
                  <a:cxn ang="0">
                    <a:pos x="51" y="50"/>
                  </a:cxn>
                  <a:cxn ang="0">
                    <a:pos x="15" y="107"/>
                  </a:cxn>
                  <a:cxn ang="0">
                    <a:pos x="0" y="165"/>
                  </a:cxn>
                  <a:cxn ang="0">
                    <a:pos x="15" y="229"/>
                  </a:cxn>
                  <a:cxn ang="0">
                    <a:pos x="51" y="287"/>
                  </a:cxn>
                  <a:cxn ang="0">
                    <a:pos x="79" y="308"/>
                  </a:cxn>
                  <a:cxn ang="0">
                    <a:pos x="108" y="322"/>
                  </a:cxn>
                  <a:cxn ang="0">
                    <a:pos x="137" y="330"/>
                  </a:cxn>
                  <a:cxn ang="0">
                    <a:pos x="173" y="337"/>
                  </a:cxn>
                  <a:cxn ang="0">
                    <a:pos x="201" y="330"/>
                  </a:cxn>
                  <a:cxn ang="0">
                    <a:pos x="230" y="322"/>
                  </a:cxn>
                  <a:cxn ang="0">
                    <a:pos x="259" y="308"/>
                  </a:cxn>
                  <a:cxn ang="0">
                    <a:pos x="288" y="287"/>
                  </a:cxn>
                </a:cxnLst>
                <a:rect l="0" t="0" r="r" b="b"/>
                <a:pathLst>
                  <a:path w="338" h="337">
                    <a:moveTo>
                      <a:pt x="288" y="287"/>
                    </a:moveTo>
                    <a:lnTo>
                      <a:pt x="324" y="229"/>
                    </a:lnTo>
                    <a:lnTo>
                      <a:pt x="338" y="165"/>
                    </a:lnTo>
                    <a:lnTo>
                      <a:pt x="324" y="107"/>
                    </a:lnTo>
                    <a:lnTo>
                      <a:pt x="288" y="50"/>
                    </a:lnTo>
                    <a:lnTo>
                      <a:pt x="259" y="28"/>
                    </a:lnTo>
                    <a:lnTo>
                      <a:pt x="230" y="14"/>
                    </a:lnTo>
                    <a:lnTo>
                      <a:pt x="201" y="7"/>
                    </a:lnTo>
                    <a:lnTo>
                      <a:pt x="173" y="0"/>
                    </a:lnTo>
                    <a:lnTo>
                      <a:pt x="137" y="7"/>
                    </a:lnTo>
                    <a:lnTo>
                      <a:pt x="108" y="14"/>
                    </a:lnTo>
                    <a:lnTo>
                      <a:pt x="79" y="28"/>
                    </a:lnTo>
                    <a:lnTo>
                      <a:pt x="51" y="50"/>
                    </a:lnTo>
                    <a:lnTo>
                      <a:pt x="15" y="107"/>
                    </a:lnTo>
                    <a:lnTo>
                      <a:pt x="0" y="165"/>
                    </a:lnTo>
                    <a:lnTo>
                      <a:pt x="15" y="229"/>
                    </a:lnTo>
                    <a:lnTo>
                      <a:pt x="51" y="287"/>
                    </a:lnTo>
                    <a:lnTo>
                      <a:pt x="79" y="308"/>
                    </a:lnTo>
                    <a:lnTo>
                      <a:pt x="108" y="322"/>
                    </a:lnTo>
                    <a:lnTo>
                      <a:pt x="137" y="330"/>
                    </a:lnTo>
                    <a:lnTo>
                      <a:pt x="173" y="337"/>
                    </a:lnTo>
                    <a:lnTo>
                      <a:pt x="201" y="330"/>
                    </a:lnTo>
                    <a:lnTo>
                      <a:pt x="230" y="322"/>
                    </a:lnTo>
                    <a:lnTo>
                      <a:pt x="259" y="308"/>
                    </a:lnTo>
                    <a:lnTo>
                      <a:pt x="288" y="287"/>
                    </a:lnTo>
                    <a:close/>
                  </a:path>
                </a:pathLst>
              </a:custGeom>
              <a:solidFill>
                <a:schemeClr val="tx1"/>
              </a:solidFill>
              <a:ln w="38100" cmpd="sng">
                <a:solidFill>
                  <a:srgbClr val="002060"/>
                </a:solidFill>
                <a:round/>
                <a:headEnd/>
                <a:tailEnd/>
              </a:ln>
            </p:spPr>
            <p:txBody>
              <a:bodyPr/>
              <a:lstStyle/>
              <a:p>
                <a:endParaRPr lang="en-US"/>
              </a:p>
            </p:txBody>
          </p:sp>
          <p:sp>
            <p:nvSpPr>
              <p:cNvPr id="76" name="Freeform 11"/>
              <p:cNvSpPr>
                <a:spLocks/>
              </p:cNvSpPr>
              <p:nvPr/>
            </p:nvSpPr>
            <p:spPr bwMode="auto">
              <a:xfrm flipH="1">
                <a:off x="8093" y="1432"/>
                <a:ext cx="338" cy="337"/>
              </a:xfrm>
              <a:custGeom>
                <a:avLst/>
                <a:gdLst/>
                <a:ahLst/>
                <a:cxnLst>
                  <a:cxn ang="0">
                    <a:pos x="323" y="229"/>
                  </a:cxn>
                  <a:cxn ang="0">
                    <a:pos x="338" y="165"/>
                  </a:cxn>
                  <a:cxn ang="0">
                    <a:pos x="323" y="100"/>
                  </a:cxn>
                  <a:cxn ang="0">
                    <a:pos x="295" y="50"/>
                  </a:cxn>
                  <a:cxn ang="0">
                    <a:pos x="237" y="14"/>
                  </a:cxn>
                  <a:cxn ang="0">
                    <a:pos x="201" y="7"/>
                  </a:cxn>
                  <a:cxn ang="0">
                    <a:pos x="173" y="0"/>
                  </a:cxn>
                  <a:cxn ang="0">
                    <a:pos x="137" y="7"/>
                  </a:cxn>
                  <a:cxn ang="0">
                    <a:pos x="108" y="14"/>
                  </a:cxn>
                  <a:cxn ang="0">
                    <a:pos x="79" y="29"/>
                  </a:cxn>
                  <a:cxn ang="0">
                    <a:pos x="51" y="50"/>
                  </a:cxn>
                  <a:cxn ang="0">
                    <a:pos x="29" y="79"/>
                  </a:cxn>
                  <a:cxn ang="0">
                    <a:pos x="15" y="108"/>
                  </a:cxn>
                  <a:cxn ang="0">
                    <a:pos x="0" y="172"/>
                  </a:cxn>
                  <a:cxn ang="0">
                    <a:pos x="15" y="229"/>
                  </a:cxn>
                  <a:cxn ang="0">
                    <a:pos x="51" y="287"/>
                  </a:cxn>
                  <a:cxn ang="0">
                    <a:pos x="108" y="323"/>
                  </a:cxn>
                  <a:cxn ang="0">
                    <a:pos x="144" y="330"/>
                  </a:cxn>
                  <a:cxn ang="0">
                    <a:pos x="173" y="337"/>
                  </a:cxn>
                  <a:cxn ang="0">
                    <a:pos x="201" y="330"/>
                  </a:cxn>
                  <a:cxn ang="0">
                    <a:pos x="237" y="323"/>
                  </a:cxn>
                  <a:cxn ang="0">
                    <a:pos x="259" y="308"/>
                  </a:cxn>
                  <a:cxn ang="0">
                    <a:pos x="288" y="287"/>
                  </a:cxn>
                  <a:cxn ang="0">
                    <a:pos x="309" y="258"/>
                  </a:cxn>
                  <a:cxn ang="0">
                    <a:pos x="323" y="229"/>
                  </a:cxn>
                </a:cxnLst>
                <a:rect l="0" t="0" r="r" b="b"/>
                <a:pathLst>
                  <a:path w="338" h="337">
                    <a:moveTo>
                      <a:pt x="323" y="229"/>
                    </a:moveTo>
                    <a:lnTo>
                      <a:pt x="338" y="165"/>
                    </a:lnTo>
                    <a:lnTo>
                      <a:pt x="323" y="100"/>
                    </a:lnTo>
                    <a:lnTo>
                      <a:pt x="295" y="50"/>
                    </a:lnTo>
                    <a:lnTo>
                      <a:pt x="237" y="14"/>
                    </a:lnTo>
                    <a:lnTo>
                      <a:pt x="201" y="7"/>
                    </a:lnTo>
                    <a:lnTo>
                      <a:pt x="173" y="0"/>
                    </a:lnTo>
                    <a:lnTo>
                      <a:pt x="137" y="7"/>
                    </a:lnTo>
                    <a:lnTo>
                      <a:pt x="108" y="14"/>
                    </a:lnTo>
                    <a:lnTo>
                      <a:pt x="79" y="29"/>
                    </a:lnTo>
                    <a:lnTo>
                      <a:pt x="51" y="50"/>
                    </a:lnTo>
                    <a:lnTo>
                      <a:pt x="29" y="79"/>
                    </a:lnTo>
                    <a:lnTo>
                      <a:pt x="15" y="108"/>
                    </a:lnTo>
                    <a:lnTo>
                      <a:pt x="0" y="172"/>
                    </a:lnTo>
                    <a:lnTo>
                      <a:pt x="15" y="229"/>
                    </a:lnTo>
                    <a:lnTo>
                      <a:pt x="51" y="287"/>
                    </a:lnTo>
                    <a:lnTo>
                      <a:pt x="108" y="323"/>
                    </a:lnTo>
                    <a:lnTo>
                      <a:pt x="144" y="330"/>
                    </a:lnTo>
                    <a:lnTo>
                      <a:pt x="173" y="337"/>
                    </a:lnTo>
                    <a:lnTo>
                      <a:pt x="201" y="330"/>
                    </a:lnTo>
                    <a:lnTo>
                      <a:pt x="237" y="323"/>
                    </a:lnTo>
                    <a:lnTo>
                      <a:pt x="259" y="308"/>
                    </a:lnTo>
                    <a:lnTo>
                      <a:pt x="288" y="287"/>
                    </a:lnTo>
                    <a:lnTo>
                      <a:pt x="309" y="258"/>
                    </a:lnTo>
                    <a:lnTo>
                      <a:pt x="323" y="229"/>
                    </a:lnTo>
                    <a:close/>
                  </a:path>
                </a:pathLst>
              </a:custGeom>
              <a:solidFill>
                <a:schemeClr val="tx1"/>
              </a:solidFill>
              <a:ln w="38100" cmpd="sng">
                <a:solidFill>
                  <a:srgbClr val="002060"/>
                </a:solidFill>
                <a:round/>
                <a:headEnd/>
                <a:tailEnd/>
              </a:ln>
            </p:spPr>
            <p:txBody>
              <a:bodyPr/>
              <a:lstStyle/>
              <a:p>
                <a:endParaRPr lang="en-US"/>
              </a:p>
            </p:txBody>
          </p:sp>
          <p:sp>
            <p:nvSpPr>
              <p:cNvPr id="77" name="Freeform 12"/>
              <p:cNvSpPr>
                <a:spLocks/>
              </p:cNvSpPr>
              <p:nvPr/>
            </p:nvSpPr>
            <p:spPr bwMode="auto">
              <a:xfrm flipH="1">
                <a:off x="8237" y="2142"/>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sp>
            <p:nvSpPr>
              <p:cNvPr id="78" name="Freeform 13"/>
              <p:cNvSpPr>
                <a:spLocks/>
              </p:cNvSpPr>
              <p:nvPr/>
            </p:nvSpPr>
            <p:spPr bwMode="auto">
              <a:xfrm flipH="1">
                <a:off x="8100" y="2880"/>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grpSp>
        <p:grpSp>
          <p:nvGrpSpPr>
            <p:cNvPr id="66" name="Group 14"/>
            <p:cNvGrpSpPr>
              <a:grpSpLocks/>
            </p:cNvGrpSpPr>
            <p:nvPr/>
          </p:nvGrpSpPr>
          <p:grpSpPr bwMode="auto">
            <a:xfrm>
              <a:off x="6399" y="1080"/>
              <a:ext cx="3805" cy="2516"/>
              <a:chOff x="6399" y="1080"/>
              <a:chExt cx="3805" cy="2516"/>
            </a:xfrm>
          </p:grpSpPr>
          <p:sp>
            <p:nvSpPr>
              <p:cNvPr id="67" name="Text Box 15"/>
              <p:cNvSpPr txBox="1">
                <a:spLocks noChangeArrowheads="1"/>
              </p:cNvSpPr>
              <p:nvPr/>
            </p:nvSpPr>
            <p:spPr bwMode="auto">
              <a:xfrm>
                <a:off x="6399" y="1080"/>
                <a:ext cx="1770" cy="580"/>
              </a:xfrm>
              <a:prstGeom prst="rect">
                <a:avLst/>
              </a:prstGeom>
              <a:noFill/>
              <a:ln w="9525">
                <a:noFill/>
                <a:miter lim="800000"/>
                <a:headEnd/>
                <a:tailEnd/>
              </a:ln>
            </p:spPr>
            <p:txBody>
              <a:bodyPr/>
              <a:lstStyle/>
              <a:p>
                <a:r>
                  <a:rPr lang="en-US" sz="2400" b="1" dirty="0"/>
                  <a:t>S</a:t>
                </a:r>
                <a:r>
                  <a:rPr lang="en-US" sz="2400" dirty="0"/>
                  <a:t>pace</a:t>
                </a:r>
              </a:p>
            </p:txBody>
          </p:sp>
          <p:sp>
            <p:nvSpPr>
              <p:cNvPr id="68" name="Text Box 16"/>
              <p:cNvSpPr txBox="1">
                <a:spLocks noChangeArrowheads="1"/>
              </p:cNvSpPr>
              <p:nvPr/>
            </p:nvSpPr>
            <p:spPr bwMode="auto">
              <a:xfrm>
                <a:off x="6759" y="1656"/>
                <a:ext cx="2670" cy="544"/>
              </a:xfrm>
              <a:prstGeom prst="rect">
                <a:avLst/>
              </a:prstGeom>
              <a:noFill/>
              <a:ln w="9525">
                <a:noFill/>
                <a:miter lim="800000"/>
                <a:headEnd/>
                <a:tailEnd/>
              </a:ln>
            </p:spPr>
            <p:txBody>
              <a:bodyPr/>
              <a:lstStyle/>
              <a:p>
                <a:r>
                  <a:rPr lang="en-US" sz="2400" b="1" dirty="0"/>
                  <a:t>T</a:t>
                </a:r>
                <a:r>
                  <a:rPr lang="en-US" sz="2400" dirty="0"/>
                  <a:t>echnology</a:t>
                </a:r>
              </a:p>
            </p:txBody>
          </p:sp>
          <p:sp>
            <p:nvSpPr>
              <p:cNvPr id="69" name="Text Box 17"/>
              <p:cNvSpPr txBox="1">
                <a:spLocks noChangeArrowheads="1"/>
              </p:cNvSpPr>
              <p:nvPr/>
            </p:nvSpPr>
            <p:spPr bwMode="auto">
              <a:xfrm>
                <a:off x="6939" y="2376"/>
                <a:ext cx="3265" cy="684"/>
              </a:xfrm>
              <a:prstGeom prst="rect">
                <a:avLst/>
              </a:prstGeom>
              <a:noFill/>
              <a:ln w="9525">
                <a:noFill/>
                <a:miter lim="800000"/>
                <a:headEnd/>
                <a:tailEnd/>
              </a:ln>
            </p:spPr>
            <p:txBody>
              <a:bodyPr/>
              <a:lstStyle/>
              <a:p>
                <a:r>
                  <a:rPr lang="en-US" sz="2400" b="1" dirty="0"/>
                  <a:t>a</a:t>
                </a:r>
                <a:r>
                  <a:rPr lang="en-US" sz="2400" dirty="0"/>
                  <a:t>nd </a:t>
                </a:r>
                <a:r>
                  <a:rPr lang="en-US" sz="2400" b="1" dirty="0"/>
                  <a:t>R</a:t>
                </a:r>
                <a:r>
                  <a:rPr lang="en-US" sz="2400" dirty="0"/>
                  <a:t>obotic </a:t>
                </a:r>
              </a:p>
            </p:txBody>
          </p:sp>
          <p:sp>
            <p:nvSpPr>
              <p:cNvPr id="70" name="Text Box 18"/>
              <p:cNvSpPr txBox="1">
                <a:spLocks noChangeArrowheads="1"/>
              </p:cNvSpPr>
              <p:nvPr/>
            </p:nvSpPr>
            <p:spPr bwMode="auto">
              <a:xfrm>
                <a:off x="6759" y="3056"/>
                <a:ext cx="3420" cy="540"/>
              </a:xfrm>
              <a:prstGeom prst="rect">
                <a:avLst/>
              </a:prstGeom>
              <a:noFill/>
              <a:ln w="9525">
                <a:noFill/>
                <a:miter lim="800000"/>
                <a:headEnd/>
                <a:tailEnd/>
              </a:ln>
            </p:spPr>
            <p:txBody>
              <a:bodyPr/>
              <a:lstStyle/>
              <a:p>
                <a:r>
                  <a:rPr lang="en-US" sz="2400" b="1" dirty="0"/>
                  <a:t>S</a:t>
                </a:r>
                <a:r>
                  <a:rPr lang="en-US" sz="2400" dirty="0"/>
                  <a:t>ystems</a:t>
                </a:r>
                <a:r>
                  <a:rPr lang="en-US" sz="1400" dirty="0"/>
                  <a:t> </a:t>
                </a:r>
                <a:endParaRPr lang="en-US" dirty="0"/>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781800" cy="1828800"/>
          </a:xfrm>
        </p:spPr>
        <p:txBody>
          <a:bodyPr>
            <a:normAutofit/>
          </a:bodyPr>
          <a:lstStyle/>
          <a:p>
            <a:r>
              <a:rPr lang="en-US" cap="none" dirty="0" smtClean="0">
                <a:solidFill>
                  <a:srgbClr val="FFFFFF"/>
                </a:solidFill>
                <a:latin typeface="Tw Cen MT" pitchFamily="34" charset="0"/>
              </a:rPr>
              <a:t>COLLABORATION</a:t>
            </a:r>
            <a:endParaRPr lang="en-US" dirty="0"/>
          </a:p>
        </p:txBody>
      </p:sp>
      <p:sp>
        <p:nvSpPr>
          <p:cNvPr id="3" name="Subtitle 2"/>
          <p:cNvSpPr>
            <a:spLocks noGrp="1"/>
          </p:cNvSpPr>
          <p:nvPr>
            <p:ph type="subTitle" idx="1"/>
          </p:nvPr>
        </p:nvSpPr>
        <p:spPr/>
        <p:txBody>
          <a:bodyPr/>
          <a:lstStyle/>
          <a:p>
            <a:r>
              <a:rPr lang="en-US" dirty="0" smtClean="0">
                <a:latin typeface="Tw Cen MT" pitchFamily="34" charset="0"/>
              </a:rPr>
              <a:t>Curriculum, Collaboration, Challenges</a:t>
            </a:r>
          </a:p>
        </p:txBody>
      </p:sp>
      <p:grpSp>
        <p:nvGrpSpPr>
          <p:cNvPr id="4" name="Group 4"/>
          <p:cNvGrpSpPr>
            <a:grpSpLocks/>
          </p:cNvGrpSpPr>
          <p:nvPr/>
        </p:nvGrpSpPr>
        <p:grpSpPr bwMode="auto">
          <a:xfrm>
            <a:off x="609600" y="762000"/>
            <a:ext cx="5333966" cy="2378075"/>
            <a:chOff x="3420" y="1080"/>
            <a:chExt cx="6784" cy="3024"/>
          </a:xfrm>
        </p:grpSpPr>
        <p:grpSp>
          <p:nvGrpSpPr>
            <p:cNvPr id="5" name="Group 5"/>
            <p:cNvGrpSpPr>
              <a:grpSpLocks/>
            </p:cNvGrpSpPr>
            <p:nvPr/>
          </p:nvGrpSpPr>
          <p:grpSpPr bwMode="auto">
            <a:xfrm>
              <a:off x="3420" y="1186"/>
              <a:ext cx="3446" cy="2918"/>
              <a:chOff x="5121" y="830"/>
              <a:chExt cx="3446" cy="2918"/>
            </a:xfrm>
          </p:grpSpPr>
          <p:sp>
            <p:nvSpPr>
              <p:cNvPr id="71" name="Freeform 6"/>
              <p:cNvSpPr>
                <a:spLocks/>
              </p:cNvSpPr>
              <p:nvPr/>
            </p:nvSpPr>
            <p:spPr bwMode="auto">
              <a:xfrm flipH="1">
                <a:off x="5135" y="952"/>
                <a:ext cx="934" cy="1075"/>
              </a:xfrm>
              <a:custGeom>
                <a:avLst/>
                <a:gdLst/>
                <a:ahLst/>
                <a:cxnLst>
                  <a:cxn ang="0">
                    <a:pos x="359" y="1068"/>
                  </a:cxn>
                  <a:cxn ang="0">
                    <a:pos x="934" y="1075"/>
                  </a:cxn>
                  <a:cxn ang="0">
                    <a:pos x="883" y="889"/>
                  </a:cxn>
                  <a:cxn ang="0">
                    <a:pos x="812" y="717"/>
                  </a:cxn>
                  <a:cxn ang="0">
                    <a:pos x="718" y="559"/>
                  </a:cxn>
                  <a:cxn ang="0">
                    <a:pos x="611" y="408"/>
                  </a:cxn>
                  <a:cxn ang="0">
                    <a:pos x="474" y="279"/>
                  </a:cxn>
                  <a:cxn ang="0">
                    <a:pos x="331" y="165"/>
                  </a:cxn>
                  <a:cxn ang="0">
                    <a:pos x="173" y="71"/>
                  </a:cxn>
                  <a:cxn ang="0">
                    <a:pos x="0" y="0"/>
                  </a:cxn>
                  <a:cxn ang="0">
                    <a:pos x="359" y="1068"/>
                  </a:cxn>
                </a:cxnLst>
                <a:rect l="0" t="0" r="r" b="b"/>
                <a:pathLst>
                  <a:path w="934" h="1075">
                    <a:moveTo>
                      <a:pt x="359" y="1068"/>
                    </a:moveTo>
                    <a:lnTo>
                      <a:pt x="934" y="1075"/>
                    </a:lnTo>
                    <a:lnTo>
                      <a:pt x="883" y="889"/>
                    </a:lnTo>
                    <a:lnTo>
                      <a:pt x="812" y="717"/>
                    </a:lnTo>
                    <a:lnTo>
                      <a:pt x="718" y="559"/>
                    </a:lnTo>
                    <a:lnTo>
                      <a:pt x="611" y="408"/>
                    </a:lnTo>
                    <a:lnTo>
                      <a:pt x="474" y="279"/>
                    </a:lnTo>
                    <a:lnTo>
                      <a:pt x="331" y="165"/>
                    </a:lnTo>
                    <a:lnTo>
                      <a:pt x="173" y="71"/>
                    </a:lnTo>
                    <a:lnTo>
                      <a:pt x="0" y="0"/>
                    </a:lnTo>
                    <a:lnTo>
                      <a:pt x="359" y="1068"/>
                    </a:lnTo>
                    <a:close/>
                  </a:path>
                </a:pathLst>
              </a:custGeom>
              <a:solidFill>
                <a:schemeClr val="tx1"/>
              </a:solidFill>
              <a:ln w="38100" cmpd="sng">
                <a:solidFill>
                  <a:srgbClr val="002060"/>
                </a:solidFill>
                <a:round/>
                <a:headEnd/>
                <a:tailEnd/>
              </a:ln>
            </p:spPr>
            <p:txBody>
              <a:bodyPr/>
              <a:lstStyle/>
              <a:p>
                <a:endParaRPr lang="en-US"/>
              </a:p>
            </p:txBody>
          </p:sp>
          <p:sp>
            <p:nvSpPr>
              <p:cNvPr id="72" name="Freeform 7"/>
              <p:cNvSpPr>
                <a:spLocks/>
              </p:cNvSpPr>
              <p:nvPr/>
            </p:nvSpPr>
            <p:spPr bwMode="auto">
              <a:xfrm flipH="1">
                <a:off x="5695" y="3174"/>
                <a:ext cx="1142" cy="574"/>
              </a:xfrm>
              <a:custGeom>
                <a:avLst/>
                <a:gdLst/>
                <a:ahLst/>
                <a:cxnLst>
                  <a:cxn ang="0">
                    <a:pos x="747" y="0"/>
                  </a:cxn>
                  <a:cxn ang="0">
                    <a:pos x="0" y="545"/>
                  </a:cxn>
                  <a:cxn ang="0">
                    <a:pos x="36" y="552"/>
                  </a:cxn>
                  <a:cxn ang="0">
                    <a:pos x="72" y="552"/>
                  </a:cxn>
                  <a:cxn ang="0">
                    <a:pos x="108" y="560"/>
                  </a:cxn>
                  <a:cxn ang="0">
                    <a:pos x="144" y="567"/>
                  </a:cxn>
                  <a:cxn ang="0">
                    <a:pos x="180" y="567"/>
                  </a:cxn>
                  <a:cxn ang="0">
                    <a:pos x="216" y="574"/>
                  </a:cxn>
                  <a:cxn ang="0">
                    <a:pos x="251" y="574"/>
                  </a:cxn>
                  <a:cxn ang="0">
                    <a:pos x="287" y="574"/>
                  </a:cxn>
                  <a:cxn ang="0">
                    <a:pos x="402" y="567"/>
                  </a:cxn>
                  <a:cxn ang="0">
                    <a:pos x="517" y="552"/>
                  </a:cxn>
                  <a:cxn ang="0">
                    <a:pos x="632" y="531"/>
                  </a:cxn>
                  <a:cxn ang="0">
                    <a:pos x="740" y="495"/>
                  </a:cxn>
                  <a:cxn ang="0">
                    <a:pos x="847" y="459"/>
                  </a:cxn>
                  <a:cxn ang="0">
                    <a:pos x="948" y="409"/>
                  </a:cxn>
                  <a:cxn ang="0">
                    <a:pos x="1048" y="352"/>
                  </a:cxn>
                  <a:cxn ang="0">
                    <a:pos x="1142" y="287"/>
                  </a:cxn>
                  <a:cxn ang="0">
                    <a:pos x="747" y="0"/>
                  </a:cxn>
                </a:cxnLst>
                <a:rect l="0" t="0" r="r" b="b"/>
                <a:pathLst>
                  <a:path w="1142" h="574">
                    <a:moveTo>
                      <a:pt x="747" y="0"/>
                    </a:moveTo>
                    <a:lnTo>
                      <a:pt x="0" y="545"/>
                    </a:lnTo>
                    <a:lnTo>
                      <a:pt x="36" y="552"/>
                    </a:lnTo>
                    <a:lnTo>
                      <a:pt x="72" y="552"/>
                    </a:lnTo>
                    <a:lnTo>
                      <a:pt x="108" y="560"/>
                    </a:lnTo>
                    <a:lnTo>
                      <a:pt x="144" y="567"/>
                    </a:lnTo>
                    <a:lnTo>
                      <a:pt x="180" y="567"/>
                    </a:lnTo>
                    <a:lnTo>
                      <a:pt x="216" y="574"/>
                    </a:lnTo>
                    <a:lnTo>
                      <a:pt x="251" y="574"/>
                    </a:lnTo>
                    <a:lnTo>
                      <a:pt x="287" y="574"/>
                    </a:lnTo>
                    <a:lnTo>
                      <a:pt x="402" y="567"/>
                    </a:lnTo>
                    <a:lnTo>
                      <a:pt x="517" y="552"/>
                    </a:lnTo>
                    <a:lnTo>
                      <a:pt x="632" y="531"/>
                    </a:lnTo>
                    <a:lnTo>
                      <a:pt x="740" y="495"/>
                    </a:lnTo>
                    <a:lnTo>
                      <a:pt x="847" y="459"/>
                    </a:lnTo>
                    <a:lnTo>
                      <a:pt x="948" y="409"/>
                    </a:lnTo>
                    <a:lnTo>
                      <a:pt x="1048" y="352"/>
                    </a:lnTo>
                    <a:lnTo>
                      <a:pt x="1142" y="287"/>
                    </a:lnTo>
                    <a:lnTo>
                      <a:pt x="747" y="0"/>
                    </a:lnTo>
                    <a:close/>
                  </a:path>
                </a:pathLst>
              </a:custGeom>
              <a:solidFill>
                <a:schemeClr val="tx1"/>
              </a:solidFill>
              <a:ln w="38100" cmpd="sng">
                <a:solidFill>
                  <a:srgbClr val="002060"/>
                </a:solidFill>
                <a:round/>
                <a:headEnd/>
                <a:tailEnd/>
              </a:ln>
            </p:spPr>
            <p:txBody>
              <a:bodyPr/>
              <a:lstStyle/>
              <a:p>
                <a:endParaRPr lang="en-US"/>
              </a:p>
            </p:txBody>
          </p:sp>
          <p:sp>
            <p:nvSpPr>
              <p:cNvPr id="73" name="Freeform 8"/>
              <p:cNvSpPr>
                <a:spLocks/>
              </p:cNvSpPr>
              <p:nvPr/>
            </p:nvSpPr>
            <p:spPr bwMode="auto">
              <a:xfrm flipH="1">
                <a:off x="5121" y="2479"/>
                <a:ext cx="352" cy="624"/>
              </a:xfrm>
              <a:custGeom>
                <a:avLst/>
                <a:gdLst/>
                <a:ahLst/>
                <a:cxnLst>
                  <a:cxn ang="0">
                    <a:pos x="0" y="258"/>
                  </a:cxn>
                  <a:cxn ang="0">
                    <a:pos x="115" y="624"/>
                  </a:cxn>
                  <a:cxn ang="0">
                    <a:pos x="158" y="552"/>
                  </a:cxn>
                  <a:cxn ang="0">
                    <a:pos x="201" y="480"/>
                  </a:cxn>
                  <a:cxn ang="0">
                    <a:pos x="237" y="409"/>
                  </a:cxn>
                  <a:cxn ang="0">
                    <a:pos x="273" y="330"/>
                  </a:cxn>
                  <a:cxn ang="0">
                    <a:pos x="302" y="251"/>
                  </a:cxn>
                  <a:cxn ang="0">
                    <a:pos x="323" y="172"/>
                  </a:cxn>
                  <a:cxn ang="0">
                    <a:pos x="338" y="86"/>
                  </a:cxn>
                  <a:cxn ang="0">
                    <a:pos x="352" y="0"/>
                  </a:cxn>
                  <a:cxn ang="0">
                    <a:pos x="0" y="258"/>
                  </a:cxn>
                </a:cxnLst>
                <a:rect l="0" t="0" r="r" b="b"/>
                <a:pathLst>
                  <a:path w="352" h="624">
                    <a:moveTo>
                      <a:pt x="0" y="258"/>
                    </a:moveTo>
                    <a:lnTo>
                      <a:pt x="115" y="624"/>
                    </a:lnTo>
                    <a:lnTo>
                      <a:pt x="158" y="552"/>
                    </a:lnTo>
                    <a:lnTo>
                      <a:pt x="201" y="480"/>
                    </a:lnTo>
                    <a:lnTo>
                      <a:pt x="237" y="409"/>
                    </a:lnTo>
                    <a:lnTo>
                      <a:pt x="273" y="330"/>
                    </a:lnTo>
                    <a:lnTo>
                      <a:pt x="302" y="251"/>
                    </a:lnTo>
                    <a:lnTo>
                      <a:pt x="323" y="172"/>
                    </a:lnTo>
                    <a:lnTo>
                      <a:pt x="338" y="86"/>
                    </a:lnTo>
                    <a:lnTo>
                      <a:pt x="352" y="0"/>
                    </a:lnTo>
                    <a:lnTo>
                      <a:pt x="0" y="258"/>
                    </a:lnTo>
                    <a:close/>
                  </a:path>
                </a:pathLst>
              </a:custGeom>
              <a:solidFill>
                <a:schemeClr val="tx1"/>
              </a:solidFill>
              <a:ln w="38100" cmpd="sng">
                <a:solidFill>
                  <a:srgbClr val="002060"/>
                </a:solidFill>
                <a:round/>
                <a:headEnd/>
                <a:tailEnd/>
              </a:ln>
            </p:spPr>
            <p:txBody>
              <a:bodyPr/>
              <a:lstStyle/>
              <a:p>
                <a:endParaRPr lang="en-US" dirty="0"/>
              </a:p>
            </p:txBody>
          </p:sp>
          <p:sp>
            <p:nvSpPr>
              <p:cNvPr id="74" name="Freeform 9"/>
              <p:cNvSpPr>
                <a:spLocks/>
              </p:cNvSpPr>
              <p:nvPr/>
            </p:nvSpPr>
            <p:spPr bwMode="auto">
              <a:xfrm flipH="1">
                <a:off x="6105" y="866"/>
                <a:ext cx="1895" cy="2810"/>
              </a:xfrm>
              <a:custGeom>
                <a:avLst/>
                <a:gdLst/>
                <a:ahLst/>
                <a:cxnLst>
                  <a:cxn ang="0">
                    <a:pos x="1307" y="1871"/>
                  </a:cxn>
                  <a:cxn ang="0">
                    <a:pos x="338" y="1161"/>
                  </a:cxn>
                  <a:cxn ang="0">
                    <a:pos x="1536" y="1154"/>
                  </a:cxn>
                  <a:cxn ang="0">
                    <a:pos x="1895" y="71"/>
                  </a:cxn>
                  <a:cxn ang="0">
                    <a:pos x="1838" y="57"/>
                  </a:cxn>
                  <a:cxn ang="0">
                    <a:pos x="1788" y="35"/>
                  </a:cxn>
                  <a:cxn ang="0">
                    <a:pos x="1730" y="28"/>
                  </a:cxn>
                  <a:cxn ang="0">
                    <a:pos x="1673" y="14"/>
                  </a:cxn>
                  <a:cxn ang="0">
                    <a:pos x="1623" y="7"/>
                  </a:cxn>
                  <a:cxn ang="0">
                    <a:pos x="1565" y="7"/>
                  </a:cxn>
                  <a:cxn ang="0">
                    <a:pos x="1508" y="0"/>
                  </a:cxn>
                  <a:cxn ang="0">
                    <a:pos x="1450" y="0"/>
                  </a:cxn>
                  <a:cxn ang="0">
                    <a:pos x="1300" y="7"/>
                  </a:cxn>
                  <a:cxn ang="0">
                    <a:pos x="1156" y="28"/>
                  </a:cxn>
                  <a:cxn ang="0">
                    <a:pos x="1020" y="64"/>
                  </a:cxn>
                  <a:cxn ang="0">
                    <a:pos x="890" y="114"/>
                  </a:cxn>
                  <a:cxn ang="0">
                    <a:pos x="761" y="172"/>
                  </a:cxn>
                  <a:cxn ang="0">
                    <a:pos x="639" y="243"/>
                  </a:cxn>
                  <a:cxn ang="0">
                    <a:pos x="531" y="329"/>
                  </a:cxn>
                  <a:cxn ang="0">
                    <a:pos x="424" y="423"/>
                  </a:cxn>
                  <a:cxn ang="0">
                    <a:pos x="330" y="523"/>
                  </a:cxn>
                  <a:cxn ang="0">
                    <a:pos x="251" y="638"/>
                  </a:cxn>
                  <a:cxn ang="0">
                    <a:pos x="172" y="752"/>
                  </a:cxn>
                  <a:cxn ang="0">
                    <a:pos x="115" y="882"/>
                  </a:cxn>
                  <a:cxn ang="0">
                    <a:pos x="65" y="1011"/>
                  </a:cxn>
                  <a:cxn ang="0">
                    <a:pos x="29" y="1147"/>
                  </a:cxn>
                  <a:cxn ang="0">
                    <a:pos x="7" y="1290"/>
                  </a:cxn>
                  <a:cxn ang="0">
                    <a:pos x="0" y="1441"/>
                  </a:cxn>
                  <a:cxn ang="0">
                    <a:pos x="22" y="1677"/>
                  </a:cxn>
                  <a:cxn ang="0">
                    <a:pos x="72" y="1900"/>
                  </a:cxn>
                  <a:cxn ang="0">
                    <a:pos x="165" y="2108"/>
                  </a:cxn>
                  <a:cxn ang="0">
                    <a:pos x="287" y="2294"/>
                  </a:cxn>
                  <a:cxn ang="0">
                    <a:pos x="431" y="2466"/>
                  </a:cxn>
                  <a:cxn ang="0">
                    <a:pos x="603" y="2610"/>
                  </a:cxn>
                  <a:cxn ang="0">
                    <a:pos x="797" y="2724"/>
                  </a:cxn>
                  <a:cxn ang="0">
                    <a:pos x="1005" y="2810"/>
                  </a:cxn>
                  <a:cxn ang="0">
                    <a:pos x="1307" y="1871"/>
                  </a:cxn>
                </a:cxnLst>
                <a:rect l="0" t="0" r="r" b="b"/>
                <a:pathLst>
                  <a:path w="1895" h="2810">
                    <a:moveTo>
                      <a:pt x="1307" y="1871"/>
                    </a:moveTo>
                    <a:lnTo>
                      <a:pt x="338" y="1161"/>
                    </a:lnTo>
                    <a:lnTo>
                      <a:pt x="1536" y="1154"/>
                    </a:lnTo>
                    <a:lnTo>
                      <a:pt x="1895" y="71"/>
                    </a:lnTo>
                    <a:lnTo>
                      <a:pt x="1838" y="57"/>
                    </a:lnTo>
                    <a:lnTo>
                      <a:pt x="1788" y="35"/>
                    </a:lnTo>
                    <a:lnTo>
                      <a:pt x="1730" y="28"/>
                    </a:lnTo>
                    <a:lnTo>
                      <a:pt x="1673" y="14"/>
                    </a:lnTo>
                    <a:lnTo>
                      <a:pt x="1623" y="7"/>
                    </a:lnTo>
                    <a:lnTo>
                      <a:pt x="1565" y="7"/>
                    </a:lnTo>
                    <a:lnTo>
                      <a:pt x="1508" y="0"/>
                    </a:lnTo>
                    <a:lnTo>
                      <a:pt x="1450" y="0"/>
                    </a:lnTo>
                    <a:lnTo>
                      <a:pt x="1300" y="7"/>
                    </a:lnTo>
                    <a:lnTo>
                      <a:pt x="1156" y="28"/>
                    </a:lnTo>
                    <a:lnTo>
                      <a:pt x="1020" y="64"/>
                    </a:lnTo>
                    <a:lnTo>
                      <a:pt x="890" y="114"/>
                    </a:lnTo>
                    <a:lnTo>
                      <a:pt x="761" y="172"/>
                    </a:lnTo>
                    <a:lnTo>
                      <a:pt x="639" y="243"/>
                    </a:lnTo>
                    <a:lnTo>
                      <a:pt x="531" y="329"/>
                    </a:lnTo>
                    <a:lnTo>
                      <a:pt x="424" y="423"/>
                    </a:lnTo>
                    <a:lnTo>
                      <a:pt x="330" y="523"/>
                    </a:lnTo>
                    <a:lnTo>
                      <a:pt x="251" y="638"/>
                    </a:lnTo>
                    <a:lnTo>
                      <a:pt x="172" y="752"/>
                    </a:lnTo>
                    <a:lnTo>
                      <a:pt x="115" y="882"/>
                    </a:lnTo>
                    <a:lnTo>
                      <a:pt x="65" y="1011"/>
                    </a:lnTo>
                    <a:lnTo>
                      <a:pt x="29" y="1147"/>
                    </a:lnTo>
                    <a:lnTo>
                      <a:pt x="7" y="1290"/>
                    </a:lnTo>
                    <a:lnTo>
                      <a:pt x="0" y="1441"/>
                    </a:lnTo>
                    <a:lnTo>
                      <a:pt x="22" y="1677"/>
                    </a:lnTo>
                    <a:lnTo>
                      <a:pt x="72" y="1900"/>
                    </a:lnTo>
                    <a:lnTo>
                      <a:pt x="165" y="2108"/>
                    </a:lnTo>
                    <a:lnTo>
                      <a:pt x="287" y="2294"/>
                    </a:lnTo>
                    <a:lnTo>
                      <a:pt x="431" y="2466"/>
                    </a:lnTo>
                    <a:lnTo>
                      <a:pt x="603" y="2610"/>
                    </a:lnTo>
                    <a:lnTo>
                      <a:pt x="797" y="2724"/>
                    </a:lnTo>
                    <a:lnTo>
                      <a:pt x="1005" y="2810"/>
                    </a:lnTo>
                    <a:lnTo>
                      <a:pt x="1307" y="1871"/>
                    </a:lnTo>
                    <a:close/>
                  </a:path>
                </a:pathLst>
              </a:custGeom>
              <a:solidFill>
                <a:schemeClr val="tx1"/>
              </a:solidFill>
              <a:ln w="38100" cmpd="sng">
                <a:solidFill>
                  <a:srgbClr val="002060"/>
                </a:solidFill>
                <a:round/>
                <a:headEnd/>
                <a:tailEnd/>
              </a:ln>
            </p:spPr>
            <p:txBody>
              <a:bodyPr/>
              <a:lstStyle/>
              <a:p>
                <a:endParaRPr lang="en-US"/>
              </a:p>
            </p:txBody>
          </p:sp>
          <p:sp>
            <p:nvSpPr>
              <p:cNvPr id="75" name="Freeform 10"/>
              <p:cNvSpPr>
                <a:spLocks/>
              </p:cNvSpPr>
              <p:nvPr/>
            </p:nvSpPr>
            <p:spPr bwMode="auto">
              <a:xfrm flipH="1">
                <a:off x="7691" y="830"/>
                <a:ext cx="338" cy="337"/>
              </a:xfrm>
              <a:custGeom>
                <a:avLst/>
                <a:gdLst/>
                <a:ahLst/>
                <a:cxnLst>
                  <a:cxn ang="0">
                    <a:pos x="288" y="287"/>
                  </a:cxn>
                  <a:cxn ang="0">
                    <a:pos x="324" y="229"/>
                  </a:cxn>
                  <a:cxn ang="0">
                    <a:pos x="338" y="165"/>
                  </a:cxn>
                  <a:cxn ang="0">
                    <a:pos x="324" y="107"/>
                  </a:cxn>
                  <a:cxn ang="0">
                    <a:pos x="288" y="50"/>
                  </a:cxn>
                  <a:cxn ang="0">
                    <a:pos x="259" y="28"/>
                  </a:cxn>
                  <a:cxn ang="0">
                    <a:pos x="230" y="14"/>
                  </a:cxn>
                  <a:cxn ang="0">
                    <a:pos x="201" y="7"/>
                  </a:cxn>
                  <a:cxn ang="0">
                    <a:pos x="173" y="0"/>
                  </a:cxn>
                  <a:cxn ang="0">
                    <a:pos x="137" y="7"/>
                  </a:cxn>
                  <a:cxn ang="0">
                    <a:pos x="108" y="14"/>
                  </a:cxn>
                  <a:cxn ang="0">
                    <a:pos x="79" y="28"/>
                  </a:cxn>
                  <a:cxn ang="0">
                    <a:pos x="51" y="50"/>
                  </a:cxn>
                  <a:cxn ang="0">
                    <a:pos x="15" y="107"/>
                  </a:cxn>
                  <a:cxn ang="0">
                    <a:pos x="0" y="165"/>
                  </a:cxn>
                  <a:cxn ang="0">
                    <a:pos x="15" y="229"/>
                  </a:cxn>
                  <a:cxn ang="0">
                    <a:pos x="51" y="287"/>
                  </a:cxn>
                  <a:cxn ang="0">
                    <a:pos x="79" y="308"/>
                  </a:cxn>
                  <a:cxn ang="0">
                    <a:pos x="108" y="322"/>
                  </a:cxn>
                  <a:cxn ang="0">
                    <a:pos x="137" y="330"/>
                  </a:cxn>
                  <a:cxn ang="0">
                    <a:pos x="173" y="337"/>
                  </a:cxn>
                  <a:cxn ang="0">
                    <a:pos x="201" y="330"/>
                  </a:cxn>
                  <a:cxn ang="0">
                    <a:pos x="230" y="322"/>
                  </a:cxn>
                  <a:cxn ang="0">
                    <a:pos x="259" y="308"/>
                  </a:cxn>
                  <a:cxn ang="0">
                    <a:pos x="288" y="287"/>
                  </a:cxn>
                </a:cxnLst>
                <a:rect l="0" t="0" r="r" b="b"/>
                <a:pathLst>
                  <a:path w="338" h="337">
                    <a:moveTo>
                      <a:pt x="288" y="287"/>
                    </a:moveTo>
                    <a:lnTo>
                      <a:pt x="324" y="229"/>
                    </a:lnTo>
                    <a:lnTo>
                      <a:pt x="338" y="165"/>
                    </a:lnTo>
                    <a:lnTo>
                      <a:pt x="324" y="107"/>
                    </a:lnTo>
                    <a:lnTo>
                      <a:pt x="288" y="50"/>
                    </a:lnTo>
                    <a:lnTo>
                      <a:pt x="259" y="28"/>
                    </a:lnTo>
                    <a:lnTo>
                      <a:pt x="230" y="14"/>
                    </a:lnTo>
                    <a:lnTo>
                      <a:pt x="201" y="7"/>
                    </a:lnTo>
                    <a:lnTo>
                      <a:pt x="173" y="0"/>
                    </a:lnTo>
                    <a:lnTo>
                      <a:pt x="137" y="7"/>
                    </a:lnTo>
                    <a:lnTo>
                      <a:pt x="108" y="14"/>
                    </a:lnTo>
                    <a:lnTo>
                      <a:pt x="79" y="28"/>
                    </a:lnTo>
                    <a:lnTo>
                      <a:pt x="51" y="50"/>
                    </a:lnTo>
                    <a:lnTo>
                      <a:pt x="15" y="107"/>
                    </a:lnTo>
                    <a:lnTo>
                      <a:pt x="0" y="165"/>
                    </a:lnTo>
                    <a:lnTo>
                      <a:pt x="15" y="229"/>
                    </a:lnTo>
                    <a:lnTo>
                      <a:pt x="51" y="287"/>
                    </a:lnTo>
                    <a:lnTo>
                      <a:pt x="79" y="308"/>
                    </a:lnTo>
                    <a:lnTo>
                      <a:pt x="108" y="322"/>
                    </a:lnTo>
                    <a:lnTo>
                      <a:pt x="137" y="330"/>
                    </a:lnTo>
                    <a:lnTo>
                      <a:pt x="173" y="337"/>
                    </a:lnTo>
                    <a:lnTo>
                      <a:pt x="201" y="330"/>
                    </a:lnTo>
                    <a:lnTo>
                      <a:pt x="230" y="322"/>
                    </a:lnTo>
                    <a:lnTo>
                      <a:pt x="259" y="308"/>
                    </a:lnTo>
                    <a:lnTo>
                      <a:pt x="288" y="287"/>
                    </a:lnTo>
                    <a:close/>
                  </a:path>
                </a:pathLst>
              </a:custGeom>
              <a:solidFill>
                <a:schemeClr val="tx1"/>
              </a:solidFill>
              <a:ln w="38100" cmpd="sng">
                <a:solidFill>
                  <a:srgbClr val="002060"/>
                </a:solidFill>
                <a:round/>
                <a:headEnd/>
                <a:tailEnd/>
              </a:ln>
            </p:spPr>
            <p:txBody>
              <a:bodyPr/>
              <a:lstStyle/>
              <a:p>
                <a:endParaRPr lang="en-US"/>
              </a:p>
            </p:txBody>
          </p:sp>
          <p:sp>
            <p:nvSpPr>
              <p:cNvPr id="76" name="Freeform 11"/>
              <p:cNvSpPr>
                <a:spLocks/>
              </p:cNvSpPr>
              <p:nvPr/>
            </p:nvSpPr>
            <p:spPr bwMode="auto">
              <a:xfrm flipH="1">
                <a:off x="8093" y="1432"/>
                <a:ext cx="338" cy="337"/>
              </a:xfrm>
              <a:custGeom>
                <a:avLst/>
                <a:gdLst/>
                <a:ahLst/>
                <a:cxnLst>
                  <a:cxn ang="0">
                    <a:pos x="323" y="229"/>
                  </a:cxn>
                  <a:cxn ang="0">
                    <a:pos x="338" y="165"/>
                  </a:cxn>
                  <a:cxn ang="0">
                    <a:pos x="323" y="100"/>
                  </a:cxn>
                  <a:cxn ang="0">
                    <a:pos x="295" y="50"/>
                  </a:cxn>
                  <a:cxn ang="0">
                    <a:pos x="237" y="14"/>
                  </a:cxn>
                  <a:cxn ang="0">
                    <a:pos x="201" y="7"/>
                  </a:cxn>
                  <a:cxn ang="0">
                    <a:pos x="173" y="0"/>
                  </a:cxn>
                  <a:cxn ang="0">
                    <a:pos x="137" y="7"/>
                  </a:cxn>
                  <a:cxn ang="0">
                    <a:pos x="108" y="14"/>
                  </a:cxn>
                  <a:cxn ang="0">
                    <a:pos x="79" y="29"/>
                  </a:cxn>
                  <a:cxn ang="0">
                    <a:pos x="51" y="50"/>
                  </a:cxn>
                  <a:cxn ang="0">
                    <a:pos x="29" y="79"/>
                  </a:cxn>
                  <a:cxn ang="0">
                    <a:pos x="15" y="108"/>
                  </a:cxn>
                  <a:cxn ang="0">
                    <a:pos x="0" y="172"/>
                  </a:cxn>
                  <a:cxn ang="0">
                    <a:pos x="15" y="229"/>
                  </a:cxn>
                  <a:cxn ang="0">
                    <a:pos x="51" y="287"/>
                  </a:cxn>
                  <a:cxn ang="0">
                    <a:pos x="108" y="323"/>
                  </a:cxn>
                  <a:cxn ang="0">
                    <a:pos x="144" y="330"/>
                  </a:cxn>
                  <a:cxn ang="0">
                    <a:pos x="173" y="337"/>
                  </a:cxn>
                  <a:cxn ang="0">
                    <a:pos x="201" y="330"/>
                  </a:cxn>
                  <a:cxn ang="0">
                    <a:pos x="237" y="323"/>
                  </a:cxn>
                  <a:cxn ang="0">
                    <a:pos x="259" y="308"/>
                  </a:cxn>
                  <a:cxn ang="0">
                    <a:pos x="288" y="287"/>
                  </a:cxn>
                  <a:cxn ang="0">
                    <a:pos x="309" y="258"/>
                  </a:cxn>
                  <a:cxn ang="0">
                    <a:pos x="323" y="229"/>
                  </a:cxn>
                </a:cxnLst>
                <a:rect l="0" t="0" r="r" b="b"/>
                <a:pathLst>
                  <a:path w="338" h="337">
                    <a:moveTo>
                      <a:pt x="323" y="229"/>
                    </a:moveTo>
                    <a:lnTo>
                      <a:pt x="338" y="165"/>
                    </a:lnTo>
                    <a:lnTo>
                      <a:pt x="323" y="100"/>
                    </a:lnTo>
                    <a:lnTo>
                      <a:pt x="295" y="50"/>
                    </a:lnTo>
                    <a:lnTo>
                      <a:pt x="237" y="14"/>
                    </a:lnTo>
                    <a:lnTo>
                      <a:pt x="201" y="7"/>
                    </a:lnTo>
                    <a:lnTo>
                      <a:pt x="173" y="0"/>
                    </a:lnTo>
                    <a:lnTo>
                      <a:pt x="137" y="7"/>
                    </a:lnTo>
                    <a:lnTo>
                      <a:pt x="108" y="14"/>
                    </a:lnTo>
                    <a:lnTo>
                      <a:pt x="79" y="29"/>
                    </a:lnTo>
                    <a:lnTo>
                      <a:pt x="51" y="50"/>
                    </a:lnTo>
                    <a:lnTo>
                      <a:pt x="29" y="79"/>
                    </a:lnTo>
                    <a:lnTo>
                      <a:pt x="15" y="108"/>
                    </a:lnTo>
                    <a:lnTo>
                      <a:pt x="0" y="172"/>
                    </a:lnTo>
                    <a:lnTo>
                      <a:pt x="15" y="229"/>
                    </a:lnTo>
                    <a:lnTo>
                      <a:pt x="51" y="287"/>
                    </a:lnTo>
                    <a:lnTo>
                      <a:pt x="108" y="323"/>
                    </a:lnTo>
                    <a:lnTo>
                      <a:pt x="144" y="330"/>
                    </a:lnTo>
                    <a:lnTo>
                      <a:pt x="173" y="337"/>
                    </a:lnTo>
                    <a:lnTo>
                      <a:pt x="201" y="330"/>
                    </a:lnTo>
                    <a:lnTo>
                      <a:pt x="237" y="323"/>
                    </a:lnTo>
                    <a:lnTo>
                      <a:pt x="259" y="308"/>
                    </a:lnTo>
                    <a:lnTo>
                      <a:pt x="288" y="287"/>
                    </a:lnTo>
                    <a:lnTo>
                      <a:pt x="309" y="258"/>
                    </a:lnTo>
                    <a:lnTo>
                      <a:pt x="323" y="229"/>
                    </a:lnTo>
                    <a:close/>
                  </a:path>
                </a:pathLst>
              </a:custGeom>
              <a:solidFill>
                <a:schemeClr val="tx1"/>
              </a:solidFill>
              <a:ln w="38100" cmpd="sng">
                <a:solidFill>
                  <a:srgbClr val="002060"/>
                </a:solidFill>
                <a:round/>
                <a:headEnd/>
                <a:tailEnd/>
              </a:ln>
            </p:spPr>
            <p:txBody>
              <a:bodyPr/>
              <a:lstStyle/>
              <a:p>
                <a:endParaRPr lang="en-US"/>
              </a:p>
            </p:txBody>
          </p:sp>
          <p:sp>
            <p:nvSpPr>
              <p:cNvPr id="77" name="Freeform 12"/>
              <p:cNvSpPr>
                <a:spLocks/>
              </p:cNvSpPr>
              <p:nvPr/>
            </p:nvSpPr>
            <p:spPr bwMode="auto">
              <a:xfrm flipH="1">
                <a:off x="8237" y="2142"/>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sp>
            <p:nvSpPr>
              <p:cNvPr id="78" name="Freeform 13"/>
              <p:cNvSpPr>
                <a:spLocks/>
              </p:cNvSpPr>
              <p:nvPr/>
            </p:nvSpPr>
            <p:spPr bwMode="auto">
              <a:xfrm flipH="1">
                <a:off x="8100" y="2880"/>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grpSp>
        <p:grpSp>
          <p:nvGrpSpPr>
            <p:cNvPr id="6" name="Group 14"/>
            <p:cNvGrpSpPr>
              <a:grpSpLocks/>
            </p:cNvGrpSpPr>
            <p:nvPr/>
          </p:nvGrpSpPr>
          <p:grpSpPr bwMode="auto">
            <a:xfrm>
              <a:off x="6399" y="1080"/>
              <a:ext cx="3805" cy="2516"/>
              <a:chOff x="6399" y="1080"/>
              <a:chExt cx="3805" cy="2516"/>
            </a:xfrm>
          </p:grpSpPr>
          <p:sp>
            <p:nvSpPr>
              <p:cNvPr id="67" name="Text Box 15"/>
              <p:cNvSpPr txBox="1">
                <a:spLocks noChangeArrowheads="1"/>
              </p:cNvSpPr>
              <p:nvPr/>
            </p:nvSpPr>
            <p:spPr bwMode="auto">
              <a:xfrm>
                <a:off x="6399" y="1080"/>
                <a:ext cx="1770" cy="580"/>
              </a:xfrm>
              <a:prstGeom prst="rect">
                <a:avLst/>
              </a:prstGeom>
              <a:noFill/>
              <a:ln w="9525">
                <a:noFill/>
                <a:miter lim="800000"/>
                <a:headEnd/>
                <a:tailEnd/>
              </a:ln>
            </p:spPr>
            <p:txBody>
              <a:bodyPr/>
              <a:lstStyle/>
              <a:p>
                <a:r>
                  <a:rPr lang="en-US" sz="2400" b="1" dirty="0"/>
                  <a:t>S</a:t>
                </a:r>
                <a:r>
                  <a:rPr lang="en-US" sz="2400" dirty="0"/>
                  <a:t>pace</a:t>
                </a:r>
              </a:p>
            </p:txBody>
          </p:sp>
          <p:sp>
            <p:nvSpPr>
              <p:cNvPr id="68" name="Text Box 16"/>
              <p:cNvSpPr txBox="1">
                <a:spLocks noChangeArrowheads="1"/>
              </p:cNvSpPr>
              <p:nvPr/>
            </p:nvSpPr>
            <p:spPr bwMode="auto">
              <a:xfrm>
                <a:off x="6759" y="1656"/>
                <a:ext cx="2670" cy="544"/>
              </a:xfrm>
              <a:prstGeom prst="rect">
                <a:avLst/>
              </a:prstGeom>
              <a:noFill/>
              <a:ln w="9525">
                <a:noFill/>
                <a:miter lim="800000"/>
                <a:headEnd/>
                <a:tailEnd/>
              </a:ln>
            </p:spPr>
            <p:txBody>
              <a:bodyPr/>
              <a:lstStyle/>
              <a:p>
                <a:r>
                  <a:rPr lang="en-US" sz="2400" b="1" dirty="0"/>
                  <a:t>T</a:t>
                </a:r>
                <a:r>
                  <a:rPr lang="en-US" sz="2400" dirty="0"/>
                  <a:t>echnology</a:t>
                </a:r>
              </a:p>
            </p:txBody>
          </p:sp>
          <p:sp>
            <p:nvSpPr>
              <p:cNvPr id="69" name="Text Box 17"/>
              <p:cNvSpPr txBox="1">
                <a:spLocks noChangeArrowheads="1"/>
              </p:cNvSpPr>
              <p:nvPr/>
            </p:nvSpPr>
            <p:spPr bwMode="auto">
              <a:xfrm>
                <a:off x="6939" y="2376"/>
                <a:ext cx="3265" cy="684"/>
              </a:xfrm>
              <a:prstGeom prst="rect">
                <a:avLst/>
              </a:prstGeom>
              <a:noFill/>
              <a:ln w="9525">
                <a:noFill/>
                <a:miter lim="800000"/>
                <a:headEnd/>
                <a:tailEnd/>
              </a:ln>
            </p:spPr>
            <p:txBody>
              <a:bodyPr/>
              <a:lstStyle/>
              <a:p>
                <a:r>
                  <a:rPr lang="en-US" sz="2400" b="1" dirty="0"/>
                  <a:t>a</a:t>
                </a:r>
                <a:r>
                  <a:rPr lang="en-US" sz="2400" dirty="0"/>
                  <a:t>nd </a:t>
                </a:r>
                <a:r>
                  <a:rPr lang="en-US" sz="2400" b="1" dirty="0"/>
                  <a:t>R</a:t>
                </a:r>
                <a:r>
                  <a:rPr lang="en-US" sz="2400" dirty="0"/>
                  <a:t>obotic </a:t>
                </a:r>
              </a:p>
            </p:txBody>
          </p:sp>
          <p:sp>
            <p:nvSpPr>
              <p:cNvPr id="70" name="Text Box 18"/>
              <p:cNvSpPr txBox="1">
                <a:spLocks noChangeArrowheads="1"/>
              </p:cNvSpPr>
              <p:nvPr/>
            </p:nvSpPr>
            <p:spPr bwMode="auto">
              <a:xfrm>
                <a:off x="6759" y="3056"/>
                <a:ext cx="3420" cy="540"/>
              </a:xfrm>
              <a:prstGeom prst="rect">
                <a:avLst/>
              </a:prstGeom>
              <a:noFill/>
              <a:ln w="9525">
                <a:noFill/>
                <a:miter lim="800000"/>
                <a:headEnd/>
                <a:tailEnd/>
              </a:ln>
            </p:spPr>
            <p:txBody>
              <a:bodyPr/>
              <a:lstStyle/>
              <a:p>
                <a:r>
                  <a:rPr lang="en-US" sz="2400" b="1" dirty="0"/>
                  <a:t>S</a:t>
                </a:r>
                <a:r>
                  <a:rPr lang="en-US" sz="2400" dirty="0"/>
                  <a:t>ystems</a:t>
                </a:r>
                <a:r>
                  <a:rPr lang="en-US" sz="1400" dirty="0"/>
                  <a:t> </a:t>
                </a:r>
                <a:endParaRPr lang="en-US" dirty="0"/>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School Reform from the Inside Out: Policies, practice, and performance</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dirty="0" smtClean="0"/>
              <a:t>“One of the strongest social norms among school faculty is that everyone is expected to pretend that they are equally effective at what they do. Yet, the entire process of improvement depends on schools making public and authoritative distinctions among teachers and administrators based on quality,  competence, expertise, and performance.  To improve themselves, systems need to be able to identify people who know what to do, to develop the capacity of those in the organization to learn what to do, and to create settings in which people who know what to do teach those that don’t.” (Elmore, 2005, p.122)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Level Collaboration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At each grade level, a teacher from each academy subject area form an Academy Grade Level PLC</a:t>
            </a:r>
          </a:p>
          <a:p>
            <a:r>
              <a:rPr lang="en-US" dirty="0" smtClean="0"/>
              <a:t>Interdisciplinary Mission:</a:t>
            </a:r>
          </a:p>
          <a:p>
            <a:pPr lvl="1"/>
            <a:r>
              <a:rPr lang="en-US" dirty="0" smtClean="0"/>
              <a:t>To integrate theme based curriculum horizontally across grade levels.</a:t>
            </a:r>
          </a:p>
          <a:p>
            <a:pPr lvl="1"/>
            <a:r>
              <a:rPr lang="en-US" dirty="0" smtClean="0"/>
              <a:t>To utilize grade level appropriate literacy methods (Constructing Meaning) within content area.</a:t>
            </a:r>
          </a:p>
          <a:p>
            <a:pPr lvl="1"/>
            <a:r>
              <a:rPr lang="en-US" dirty="0" smtClean="0"/>
              <a:t>To create a greater sense of connection between students and grade level academic course load within the academy.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Area Collaboration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Within each subject area, teachers form an Academy Subject Area PLC</a:t>
            </a:r>
          </a:p>
          <a:p>
            <a:r>
              <a:rPr lang="en-US" dirty="0" err="1" smtClean="0"/>
              <a:t>Intradisciplinary</a:t>
            </a:r>
            <a:r>
              <a:rPr lang="en-US" dirty="0" smtClean="0"/>
              <a:t> Mission:</a:t>
            </a:r>
          </a:p>
          <a:p>
            <a:pPr lvl="1"/>
            <a:r>
              <a:rPr lang="en-US" dirty="0" smtClean="0"/>
              <a:t>To vertically integrate theme based curriculum within subject area.</a:t>
            </a:r>
          </a:p>
          <a:p>
            <a:pPr lvl="1"/>
            <a:r>
              <a:rPr lang="en-US" dirty="0" smtClean="0"/>
              <a:t>To utilize subject area specific literacy methods (Constructing Meaning) along content area.</a:t>
            </a:r>
          </a:p>
          <a:p>
            <a:pPr lvl="1"/>
            <a:r>
              <a:rPr lang="en-US" dirty="0" smtClean="0"/>
              <a:t>To create a greater sense of connection between students and subject area academic course load within the academy.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Renewable Energy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Academy teachers work in a PLC environment to learn about the theme based curriculum</a:t>
            </a:r>
          </a:p>
          <a:p>
            <a:r>
              <a:rPr lang="en-US" dirty="0" smtClean="0"/>
              <a:t>Renewable Energy Curriculum Mission:</a:t>
            </a:r>
          </a:p>
          <a:p>
            <a:pPr lvl="1"/>
            <a:r>
              <a:rPr lang="en-US" dirty="0" smtClean="0"/>
              <a:t>To identify areas that Wind, Solar, Geo, and Bio Energy topics can fit within existing pacing calendars.</a:t>
            </a:r>
          </a:p>
          <a:p>
            <a:pPr lvl="1"/>
            <a:r>
              <a:rPr lang="en-US" dirty="0" smtClean="0"/>
              <a:t>To identify literacy needs (Constructing Meaning) associated with renewable energy curriculum.</a:t>
            </a:r>
          </a:p>
          <a:p>
            <a:pPr lvl="1"/>
            <a:r>
              <a:rPr lang="en-US" dirty="0" smtClean="0"/>
              <a:t>To create a greater sense of connection between academy faculty and theme based curriculum within the academy.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781800" cy="1828800"/>
          </a:xfrm>
        </p:spPr>
        <p:txBody>
          <a:bodyPr>
            <a:normAutofit/>
          </a:bodyPr>
          <a:lstStyle/>
          <a:p>
            <a:r>
              <a:rPr lang="en-US" cap="none" dirty="0" smtClean="0">
                <a:solidFill>
                  <a:srgbClr val="FFFFFF"/>
                </a:solidFill>
                <a:latin typeface="Tw Cen MT" pitchFamily="34" charset="0"/>
              </a:rPr>
              <a:t>CHALLENGES</a:t>
            </a:r>
            <a:endParaRPr lang="en-US" dirty="0"/>
          </a:p>
        </p:txBody>
      </p:sp>
      <p:sp>
        <p:nvSpPr>
          <p:cNvPr id="3" name="Subtitle 2"/>
          <p:cNvSpPr>
            <a:spLocks noGrp="1"/>
          </p:cNvSpPr>
          <p:nvPr>
            <p:ph type="subTitle" idx="1"/>
          </p:nvPr>
        </p:nvSpPr>
        <p:spPr/>
        <p:txBody>
          <a:bodyPr/>
          <a:lstStyle/>
          <a:p>
            <a:r>
              <a:rPr lang="en-US" dirty="0" smtClean="0">
                <a:latin typeface="Tw Cen MT" pitchFamily="34" charset="0"/>
              </a:rPr>
              <a:t>Curriculum, Collaboration, Challenges</a:t>
            </a:r>
          </a:p>
        </p:txBody>
      </p:sp>
      <p:grpSp>
        <p:nvGrpSpPr>
          <p:cNvPr id="4" name="Group 4"/>
          <p:cNvGrpSpPr>
            <a:grpSpLocks/>
          </p:cNvGrpSpPr>
          <p:nvPr/>
        </p:nvGrpSpPr>
        <p:grpSpPr bwMode="auto">
          <a:xfrm>
            <a:off x="609600" y="762000"/>
            <a:ext cx="5333966" cy="2378075"/>
            <a:chOff x="3420" y="1080"/>
            <a:chExt cx="6784" cy="3024"/>
          </a:xfrm>
        </p:grpSpPr>
        <p:grpSp>
          <p:nvGrpSpPr>
            <p:cNvPr id="5" name="Group 5"/>
            <p:cNvGrpSpPr>
              <a:grpSpLocks/>
            </p:cNvGrpSpPr>
            <p:nvPr/>
          </p:nvGrpSpPr>
          <p:grpSpPr bwMode="auto">
            <a:xfrm>
              <a:off x="3420" y="1186"/>
              <a:ext cx="3446" cy="2918"/>
              <a:chOff x="5121" y="830"/>
              <a:chExt cx="3446" cy="2918"/>
            </a:xfrm>
          </p:grpSpPr>
          <p:sp>
            <p:nvSpPr>
              <p:cNvPr id="71" name="Freeform 6"/>
              <p:cNvSpPr>
                <a:spLocks/>
              </p:cNvSpPr>
              <p:nvPr/>
            </p:nvSpPr>
            <p:spPr bwMode="auto">
              <a:xfrm flipH="1">
                <a:off x="5135" y="952"/>
                <a:ext cx="934" cy="1075"/>
              </a:xfrm>
              <a:custGeom>
                <a:avLst/>
                <a:gdLst/>
                <a:ahLst/>
                <a:cxnLst>
                  <a:cxn ang="0">
                    <a:pos x="359" y="1068"/>
                  </a:cxn>
                  <a:cxn ang="0">
                    <a:pos x="934" y="1075"/>
                  </a:cxn>
                  <a:cxn ang="0">
                    <a:pos x="883" y="889"/>
                  </a:cxn>
                  <a:cxn ang="0">
                    <a:pos x="812" y="717"/>
                  </a:cxn>
                  <a:cxn ang="0">
                    <a:pos x="718" y="559"/>
                  </a:cxn>
                  <a:cxn ang="0">
                    <a:pos x="611" y="408"/>
                  </a:cxn>
                  <a:cxn ang="0">
                    <a:pos x="474" y="279"/>
                  </a:cxn>
                  <a:cxn ang="0">
                    <a:pos x="331" y="165"/>
                  </a:cxn>
                  <a:cxn ang="0">
                    <a:pos x="173" y="71"/>
                  </a:cxn>
                  <a:cxn ang="0">
                    <a:pos x="0" y="0"/>
                  </a:cxn>
                  <a:cxn ang="0">
                    <a:pos x="359" y="1068"/>
                  </a:cxn>
                </a:cxnLst>
                <a:rect l="0" t="0" r="r" b="b"/>
                <a:pathLst>
                  <a:path w="934" h="1075">
                    <a:moveTo>
                      <a:pt x="359" y="1068"/>
                    </a:moveTo>
                    <a:lnTo>
                      <a:pt x="934" y="1075"/>
                    </a:lnTo>
                    <a:lnTo>
                      <a:pt x="883" y="889"/>
                    </a:lnTo>
                    <a:lnTo>
                      <a:pt x="812" y="717"/>
                    </a:lnTo>
                    <a:lnTo>
                      <a:pt x="718" y="559"/>
                    </a:lnTo>
                    <a:lnTo>
                      <a:pt x="611" y="408"/>
                    </a:lnTo>
                    <a:lnTo>
                      <a:pt x="474" y="279"/>
                    </a:lnTo>
                    <a:lnTo>
                      <a:pt x="331" y="165"/>
                    </a:lnTo>
                    <a:lnTo>
                      <a:pt x="173" y="71"/>
                    </a:lnTo>
                    <a:lnTo>
                      <a:pt x="0" y="0"/>
                    </a:lnTo>
                    <a:lnTo>
                      <a:pt x="359" y="1068"/>
                    </a:lnTo>
                    <a:close/>
                  </a:path>
                </a:pathLst>
              </a:custGeom>
              <a:solidFill>
                <a:schemeClr val="tx1"/>
              </a:solidFill>
              <a:ln w="38100" cmpd="sng">
                <a:solidFill>
                  <a:srgbClr val="002060"/>
                </a:solidFill>
                <a:round/>
                <a:headEnd/>
                <a:tailEnd/>
              </a:ln>
            </p:spPr>
            <p:txBody>
              <a:bodyPr/>
              <a:lstStyle/>
              <a:p>
                <a:endParaRPr lang="en-US"/>
              </a:p>
            </p:txBody>
          </p:sp>
          <p:sp>
            <p:nvSpPr>
              <p:cNvPr id="72" name="Freeform 7"/>
              <p:cNvSpPr>
                <a:spLocks/>
              </p:cNvSpPr>
              <p:nvPr/>
            </p:nvSpPr>
            <p:spPr bwMode="auto">
              <a:xfrm flipH="1">
                <a:off x="5695" y="3174"/>
                <a:ext cx="1142" cy="574"/>
              </a:xfrm>
              <a:custGeom>
                <a:avLst/>
                <a:gdLst/>
                <a:ahLst/>
                <a:cxnLst>
                  <a:cxn ang="0">
                    <a:pos x="747" y="0"/>
                  </a:cxn>
                  <a:cxn ang="0">
                    <a:pos x="0" y="545"/>
                  </a:cxn>
                  <a:cxn ang="0">
                    <a:pos x="36" y="552"/>
                  </a:cxn>
                  <a:cxn ang="0">
                    <a:pos x="72" y="552"/>
                  </a:cxn>
                  <a:cxn ang="0">
                    <a:pos x="108" y="560"/>
                  </a:cxn>
                  <a:cxn ang="0">
                    <a:pos x="144" y="567"/>
                  </a:cxn>
                  <a:cxn ang="0">
                    <a:pos x="180" y="567"/>
                  </a:cxn>
                  <a:cxn ang="0">
                    <a:pos x="216" y="574"/>
                  </a:cxn>
                  <a:cxn ang="0">
                    <a:pos x="251" y="574"/>
                  </a:cxn>
                  <a:cxn ang="0">
                    <a:pos x="287" y="574"/>
                  </a:cxn>
                  <a:cxn ang="0">
                    <a:pos x="402" y="567"/>
                  </a:cxn>
                  <a:cxn ang="0">
                    <a:pos x="517" y="552"/>
                  </a:cxn>
                  <a:cxn ang="0">
                    <a:pos x="632" y="531"/>
                  </a:cxn>
                  <a:cxn ang="0">
                    <a:pos x="740" y="495"/>
                  </a:cxn>
                  <a:cxn ang="0">
                    <a:pos x="847" y="459"/>
                  </a:cxn>
                  <a:cxn ang="0">
                    <a:pos x="948" y="409"/>
                  </a:cxn>
                  <a:cxn ang="0">
                    <a:pos x="1048" y="352"/>
                  </a:cxn>
                  <a:cxn ang="0">
                    <a:pos x="1142" y="287"/>
                  </a:cxn>
                  <a:cxn ang="0">
                    <a:pos x="747" y="0"/>
                  </a:cxn>
                </a:cxnLst>
                <a:rect l="0" t="0" r="r" b="b"/>
                <a:pathLst>
                  <a:path w="1142" h="574">
                    <a:moveTo>
                      <a:pt x="747" y="0"/>
                    </a:moveTo>
                    <a:lnTo>
                      <a:pt x="0" y="545"/>
                    </a:lnTo>
                    <a:lnTo>
                      <a:pt x="36" y="552"/>
                    </a:lnTo>
                    <a:lnTo>
                      <a:pt x="72" y="552"/>
                    </a:lnTo>
                    <a:lnTo>
                      <a:pt x="108" y="560"/>
                    </a:lnTo>
                    <a:lnTo>
                      <a:pt x="144" y="567"/>
                    </a:lnTo>
                    <a:lnTo>
                      <a:pt x="180" y="567"/>
                    </a:lnTo>
                    <a:lnTo>
                      <a:pt x="216" y="574"/>
                    </a:lnTo>
                    <a:lnTo>
                      <a:pt x="251" y="574"/>
                    </a:lnTo>
                    <a:lnTo>
                      <a:pt x="287" y="574"/>
                    </a:lnTo>
                    <a:lnTo>
                      <a:pt x="402" y="567"/>
                    </a:lnTo>
                    <a:lnTo>
                      <a:pt x="517" y="552"/>
                    </a:lnTo>
                    <a:lnTo>
                      <a:pt x="632" y="531"/>
                    </a:lnTo>
                    <a:lnTo>
                      <a:pt x="740" y="495"/>
                    </a:lnTo>
                    <a:lnTo>
                      <a:pt x="847" y="459"/>
                    </a:lnTo>
                    <a:lnTo>
                      <a:pt x="948" y="409"/>
                    </a:lnTo>
                    <a:lnTo>
                      <a:pt x="1048" y="352"/>
                    </a:lnTo>
                    <a:lnTo>
                      <a:pt x="1142" y="287"/>
                    </a:lnTo>
                    <a:lnTo>
                      <a:pt x="747" y="0"/>
                    </a:lnTo>
                    <a:close/>
                  </a:path>
                </a:pathLst>
              </a:custGeom>
              <a:solidFill>
                <a:schemeClr val="tx1"/>
              </a:solidFill>
              <a:ln w="38100" cmpd="sng">
                <a:solidFill>
                  <a:srgbClr val="002060"/>
                </a:solidFill>
                <a:round/>
                <a:headEnd/>
                <a:tailEnd/>
              </a:ln>
            </p:spPr>
            <p:txBody>
              <a:bodyPr/>
              <a:lstStyle/>
              <a:p>
                <a:endParaRPr lang="en-US"/>
              </a:p>
            </p:txBody>
          </p:sp>
          <p:sp>
            <p:nvSpPr>
              <p:cNvPr id="73" name="Freeform 8"/>
              <p:cNvSpPr>
                <a:spLocks/>
              </p:cNvSpPr>
              <p:nvPr/>
            </p:nvSpPr>
            <p:spPr bwMode="auto">
              <a:xfrm flipH="1">
                <a:off x="5121" y="2479"/>
                <a:ext cx="352" cy="624"/>
              </a:xfrm>
              <a:custGeom>
                <a:avLst/>
                <a:gdLst/>
                <a:ahLst/>
                <a:cxnLst>
                  <a:cxn ang="0">
                    <a:pos x="0" y="258"/>
                  </a:cxn>
                  <a:cxn ang="0">
                    <a:pos x="115" y="624"/>
                  </a:cxn>
                  <a:cxn ang="0">
                    <a:pos x="158" y="552"/>
                  </a:cxn>
                  <a:cxn ang="0">
                    <a:pos x="201" y="480"/>
                  </a:cxn>
                  <a:cxn ang="0">
                    <a:pos x="237" y="409"/>
                  </a:cxn>
                  <a:cxn ang="0">
                    <a:pos x="273" y="330"/>
                  </a:cxn>
                  <a:cxn ang="0">
                    <a:pos x="302" y="251"/>
                  </a:cxn>
                  <a:cxn ang="0">
                    <a:pos x="323" y="172"/>
                  </a:cxn>
                  <a:cxn ang="0">
                    <a:pos x="338" y="86"/>
                  </a:cxn>
                  <a:cxn ang="0">
                    <a:pos x="352" y="0"/>
                  </a:cxn>
                  <a:cxn ang="0">
                    <a:pos x="0" y="258"/>
                  </a:cxn>
                </a:cxnLst>
                <a:rect l="0" t="0" r="r" b="b"/>
                <a:pathLst>
                  <a:path w="352" h="624">
                    <a:moveTo>
                      <a:pt x="0" y="258"/>
                    </a:moveTo>
                    <a:lnTo>
                      <a:pt x="115" y="624"/>
                    </a:lnTo>
                    <a:lnTo>
                      <a:pt x="158" y="552"/>
                    </a:lnTo>
                    <a:lnTo>
                      <a:pt x="201" y="480"/>
                    </a:lnTo>
                    <a:lnTo>
                      <a:pt x="237" y="409"/>
                    </a:lnTo>
                    <a:lnTo>
                      <a:pt x="273" y="330"/>
                    </a:lnTo>
                    <a:lnTo>
                      <a:pt x="302" y="251"/>
                    </a:lnTo>
                    <a:lnTo>
                      <a:pt x="323" y="172"/>
                    </a:lnTo>
                    <a:lnTo>
                      <a:pt x="338" y="86"/>
                    </a:lnTo>
                    <a:lnTo>
                      <a:pt x="352" y="0"/>
                    </a:lnTo>
                    <a:lnTo>
                      <a:pt x="0" y="258"/>
                    </a:lnTo>
                    <a:close/>
                  </a:path>
                </a:pathLst>
              </a:custGeom>
              <a:solidFill>
                <a:schemeClr val="tx1"/>
              </a:solidFill>
              <a:ln w="38100" cmpd="sng">
                <a:solidFill>
                  <a:srgbClr val="002060"/>
                </a:solidFill>
                <a:round/>
                <a:headEnd/>
                <a:tailEnd/>
              </a:ln>
            </p:spPr>
            <p:txBody>
              <a:bodyPr/>
              <a:lstStyle/>
              <a:p>
                <a:endParaRPr lang="en-US" dirty="0"/>
              </a:p>
            </p:txBody>
          </p:sp>
          <p:sp>
            <p:nvSpPr>
              <p:cNvPr id="74" name="Freeform 9"/>
              <p:cNvSpPr>
                <a:spLocks/>
              </p:cNvSpPr>
              <p:nvPr/>
            </p:nvSpPr>
            <p:spPr bwMode="auto">
              <a:xfrm flipH="1">
                <a:off x="6105" y="866"/>
                <a:ext cx="1895" cy="2810"/>
              </a:xfrm>
              <a:custGeom>
                <a:avLst/>
                <a:gdLst/>
                <a:ahLst/>
                <a:cxnLst>
                  <a:cxn ang="0">
                    <a:pos x="1307" y="1871"/>
                  </a:cxn>
                  <a:cxn ang="0">
                    <a:pos x="338" y="1161"/>
                  </a:cxn>
                  <a:cxn ang="0">
                    <a:pos x="1536" y="1154"/>
                  </a:cxn>
                  <a:cxn ang="0">
                    <a:pos x="1895" y="71"/>
                  </a:cxn>
                  <a:cxn ang="0">
                    <a:pos x="1838" y="57"/>
                  </a:cxn>
                  <a:cxn ang="0">
                    <a:pos x="1788" y="35"/>
                  </a:cxn>
                  <a:cxn ang="0">
                    <a:pos x="1730" y="28"/>
                  </a:cxn>
                  <a:cxn ang="0">
                    <a:pos x="1673" y="14"/>
                  </a:cxn>
                  <a:cxn ang="0">
                    <a:pos x="1623" y="7"/>
                  </a:cxn>
                  <a:cxn ang="0">
                    <a:pos x="1565" y="7"/>
                  </a:cxn>
                  <a:cxn ang="0">
                    <a:pos x="1508" y="0"/>
                  </a:cxn>
                  <a:cxn ang="0">
                    <a:pos x="1450" y="0"/>
                  </a:cxn>
                  <a:cxn ang="0">
                    <a:pos x="1300" y="7"/>
                  </a:cxn>
                  <a:cxn ang="0">
                    <a:pos x="1156" y="28"/>
                  </a:cxn>
                  <a:cxn ang="0">
                    <a:pos x="1020" y="64"/>
                  </a:cxn>
                  <a:cxn ang="0">
                    <a:pos x="890" y="114"/>
                  </a:cxn>
                  <a:cxn ang="0">
                    <a:pos x="761" y="172"/>
                  </a:cxn>
                  <a:cxn ang="0">
                    <a:pos x="639" y="243"/>
                  </a:cxn>
                  <a:cxn ang="0">
                    <a:pos x="531" y="329"/>
                  </a:cxn>
                  <a:cxn ang="0">
                    <a:pos x="424" y="423"/>
                  </a:cxn>
                  <a:cxn ang="0">
                    <a:pos x="330" y="523"/>
                  </a:cxn>
                  <a:cxn ang="0">
                    <a:pos x="251" y="638"/>
                  </a:cxn>
                  <a:cxn ang="0">
                    <a:pos x="172" y="752"/>
                  </a:cxn>
                  <a:cxn ang="0">
                    <a:pos x="115" y="882"/>
                  </a:cxn>
                  <a:cxn ang="0">
                    <a:pos x="65" y="1011"/>
                  </a:cxn>
                  <a:cxn ang="0">
                    <a:pos x="29" y="1147"/>
                  </a:cxn>
                  <a:cxn ang="0">
                    <a:pos x="7" y="1290"/>
                  </a:cxn>
                  <a:cxn ang="0">
                    <a:pos x="0" y="1441"/>
                  </a:cxn>
                  <a:cxn ang="0">
                    <a:pos x="22" y="1677"/>
                  </a:cxn>
                  <a:cxn ang="0">
                    <a:pos x="72" y="1900"/>
                  </a:cxn>
                  <a:cxn ang="0">
                    <a:pos x="165" y="2108"/>
                  </a:cxn>
                  <a:cxn ang="0">
                    <a:pos x="287" y="2294"/>
                  </a:cxn>
                  <a:cxn ang="0">
                    <a:pos x="431" y="2466"/>
                  </a:cxn>
                  <a:cxn ang="0">
                    <a:pos x="603" y="2610"/>
                  </a:cxn>
                  <a:cxn ang="0">
                    <a:pos x="797" y="2724"/>
                  </a:cxn>
                  <a:cxn ang="0">
                    <a:pos x="1005" y="2810"/>
                  </a:cxn>
                  <a:cxn ang="0">
                    <a:pos x="1307" y="1871"/>
                  </a:cxn>
                </a:cxnLst>
                <a:rect l="0" t="0" r="r" b="b"/>
                <a:pathLst>
                  <a:path w="1895" h="2810">
                    <a:moveTo>
                      <a:pt x="1307" y="1871"/>
                    </a:moveTo>
                    <a:lnTo>
                      <a:pt x="338" y="1161"/>
                    </a:lnTo>
                    <a:lnTo>
                      <a:pt x="1536" y="1154"/>
                    </a:lnTo>
                    <a:lnTo>
                      <a:pt x="1895" y="71"/>
                    </a:lnTo>
                    <a:lnTo>
                      <a:pt x="1838" y="57"/>
                    </a:lnTo>
                    <a:lnTo>
                      <a:pt x="1788" y="35"/>
                    </a:lnTo>
                    <a:lnTo>
                      <a:pt x="1730" y="28"/>
                    </a:lnTo>
                    <a:lnTo>
                      <a:pt x="1673" y="14"/>
                    </a:lnTo>
                    <a:lnTo>
                      <a:pt x="1623" y="7"/>
                    </a:lnTo>
                    <a:lnTo>
                      <a:pt x="1565" y="7"/>
                    </a:lnTo>
                    <a:lnTo>
                      <a:pt x="1508" y="0"/>
                    </a:lnTo>
                    <a:lnTo>
                      <a:pt x="1450" y="0"/>
                    </a:lnTo>
                    <a:lnTo>
                      <a:pt x="1300" y="7"/>
                    </a:lnTo>
                    <a:lnTo>
                      <a:pt x="1156" y="28"/>
                    </a:lnTo>
                    <a:lnTo>
                      <a:pt x="1020" y="64"/>
                    </a:lnTo>
                    <a:lnTo>
                      <a:pt x="890" y="114"/>
                    </a:lnTo>
                    <a:lnTo>
                      <a:pt x="761" y="172"/>
                    </a:lnTo>
                    <a:lnTo>
                      <a:pt x="639" y="243"/>
                    </a:lnTo>
                    <a:lnTo>
                      <a:pt x="531" y="329"/>
                    </a:lnTo>
                    <a:lnTo>
                      <a:pt x="424" y="423"/>
                    </a:lnTo>
                    <a:lnTo>
                      <a:pt x="330" y="523"/>
                    </a:lnTo>
                    <a:lnTo>
                      <a:pt x="251" y="638"/>
                    </a:lnTo>
                    <a:lnTo>
                      <a:pt x="172" y="752"/>
                    </a:lnTo>
                    <a:lnTo>
                      <a:pt x="115" y="882"/>
                    </a:lnTo>
                    <a:lnTo>
                      <a:pt x="65" y="1011"/>
                    </a:lnTo>
                    <a:lnTo>
                      <a:pt x="29" y="1147"/>
                    </a:lnTo>
                    <a:lnTo>
                      <a:pt x="7" y="1290"/>
                    </a:lnTo>
                    <a:lnTo>
                      <a:pt x="0" y="1441"/>
                    </a:lnTo>
                    <a:lnTo>
                      <a:pt x="22" y="1677"/>
                    </a:lnTo>
                    <a:lnTo>
                      <a:pt x="72" y="1900"/>
                    </a:lnTo>
                    <a:lnTo>
                      <a:pt x="165" y="2108"/>
                    </a:lnTo>
                    <a:lnTo>
                      <a:pt x="287" y="2294"/>
                    </a:lnTo>
                    <a:lnTo>
                      <a:pt x="431" y="2466"/>
                    </a:lnTo>
                    <a:lnTo>
                      <a:pt x="603" y="2610"/>
                    </a:lnTo>
                    <a:lnTo>
                      <a:pt x="797" y="2724"/>
                    </a:lnTo>
                    <a:lnTo>
                      <a:pt x="1005" y="2810"/>
                    </a:lnTo>
                    <a:lnTo>
                      <a:pt x="1307" y="1871"/>
                    </a:lnTo>
                    <a:close/>
                  </a:path>
                </a:pathLst>
              </a:custGeom>
              <a:solidFill>
                <a:schemeClr val="tx1"/>
              </a:solidFill>
              <a:ln w="38100" cmpd="sng">
                <a:solidFill>
                  <a:srgbClr val="002060"/>
                </a:solidFill>
                <a:round/>
                <a:headEnd/>
                <a:tailEnd/>
              </a:ln>
            </p:spPr>
            <p:txBody>
              <a:bodyPr/>
              <a:lstStyle/>
              <a:p>
                <a:endParaRPr lang="en-US"/>
              </a:p>
            </p:txBody>
          </p:sp>
          <p:sp>
            <p:nvSpPr>
              <p:cNvPr id="75" name="Freeform 10"/>
              <p:cNvSpPr>
                <a:spLocks/>
              </p:cNvSpPr>
              <p:nvPr/>
            </p:nvSpPr>
            <p:spPr bwMode="auto">
              <a:xfrm flipH="1">
                <a:off x="7691" y="830"/>
                <a:ext cx="338" cy="337"/>
              </a:xfrm>
              <a:custGeom>
                <a:avLst/>
                <a:gdLst/>
                <a:ahLst/>
                <a:cxnLst>
                  <a:cxn ang="0">
                    <a:pos x="288" y="287"/>
                  </a:cxn>
                  <a:cxn ang="0">
                    <a:pos x="324" y="229"/>
                  </a:cxn>
                  <a:cxn ang="0">
                    <a:pos x="338" y="165"/>
                  </a:cxn>
                  <a:cxn ang="0">
                    <a:pos x="324" y="107"/>
                  </a:cxn>
                  <a:cxn ang="0">
                    <a:pos x="288" y="50"/>
                  </a:cxn>
                  <a:cxn ang="0">
                    <a:pos x="259" y="28"/>
                  </a:cxn>
                  <a:cxn ang="0">
                    <a:pos x="230" y="14"/>
                  </a:cxn>
                  <a:cxn ang="0">
                    <a:pos x="201" y="7"/>
                  </a:cxn>
                  <a:cxn ang="0">
                    <a:pos x="173" y="0"/>
                  </a:cxn>
                  <a:cxn ang="0">
                    <a:pos x="137" y="7"/>
                  </a:cxn>
                  <a:cxn ang="0">
                    <a:pos x="108" y="14"/>
                  </a:cxn>
                  <a:cxn ang="0">
                    <a:pos x="79" y="28"/>
                  </a:cxn>
                  <a:cxn ang="0">
                    <a:pos x="51" y="50"/>
                  </a:cxn>
                  <a:cxn ang="0">
                    <a:pos x="15" y="107"/>
                  </a:cxn>
                  <a:cxn ang="0">
                    <a:pos x="0" y="165"/>
                  </a:cxn>
                  <a:cxn ang="0">
                    <a:pos x="15" y="229"/>
                  </a:cxn>
                  <a:cxn ang="0">
                    <a:pos x="51" y="287"/>
                  </a:cxn>
                  <a:cxn ang="0">
                    <a:pos x="79" y="308"/>
                  </a:cxn>
                  <a:cxn ang="0">
                    <a:pos x="108" y="322"/>
                  </a:cxn>
                  <a:cxn ang="0">
                    <a:pos x="137" y="330"/>
                  </a:cxn>
                  <a:cxn ang="0">
                    <a:pos x="173" y="337"/>
                  </a:cxn>
                  <a:cxn ang="0">
                    <a:pos x="201" y="330"/>
                  </a:cxn>
                  <a:cxn ang="0">
                    <a:pos x="230" y="322"/>
                  </a:cxn>
                  <a:cxn ang="0">
                    <a:pos x="259" y="308"/>
                  </a:cxn>
                  <a:cxn ang="0">
                    <a:pos x="288" y="287"/>
                  </a:cxn>
                </a:cxnLst>
                <a:rect l="0" t="0" r="r" b="b"/>
                <a:pathLst>
                  <a:path w="338" h="337">
                    <a:moveTo>
                      <a:pt x="288" y="287"/>
                    </a:moveTo>
                    <a:lnTo>
                      <a:pt x="324" y="229"/>
                    </a:lnTo>
                    <a:lnTo>
                      <a:pt x="338" y="165"/>
                    </a:lnTo>
                    <a:lnTo>
                      <a:pt x="324" y="107"/>
                    </a:lnTo>
                    <a:lnTo>
                      <a:pt x="288" y="50"/>
                    </a:lnTo>
                    <a:lnTo>
                      <a:pt x="259" y="28"/>
                    </a:lnTo>
                    <a:lnTo>
                      <a:pt x="230" y="14"/>
                    </a:lnTo>
                    <a:lnTo>
                      <a:pt x="201" y="7"/>
                    </a:lnTo>
                    <a:lnTo>
                      <a:pt x="173" y="0"/>
                    </a:lnTo>
                    <a:lnTo>
                      <a:pt x="137" y="7"/>
                    </a:lnTo>
                    <a:lnTo>
                      <a:pt x="108" y="14"/>
                    </a:lnTo>
                    <a:lnTo>
                      <a:pt x="79" y="28"/>
                    </a:lnTo>
                    <a:lnTo>
                      <a:pt x="51" y="50"/>
                    </a:lnTo>
                    <a:lnTo>
                      <a:pt x="15" y="107"/>
                    </a:lnTo>
                    <a:lnTo>
                      <a:pt x="0" y="165"/>
                    </a:lnTo>
                    <a:lnTo>
                      <a:pt x="15" y="229"/>
                    </a:lnTo>
                    <a:lnTo>
                      <a:pt x="51" y="287"/>
                    </a:lnTo>
                    <a:lnTo>
                      <a:pt x="79" y="308"/>
                    </a:lnTo>
                    <a:lnTo>
                      <a:pt x="108" y="322"/>
                    </a:lnTo>
                    <a:lnTo>
                      <a:pt x="137" y="330"/>
                    </a:lnTo>
                    <a:lnTo>
                      <a:pt x="173" y="337"/>
                    </a:lnTo>
                    <a:lnTo>
                      <a:pt x="201" y="330"/>
                    </a:lnTo>
                    <a:lnTo>
                      <a:pt x="230" y="322"/>
                    </a:lnTo>
                    <a:lnTo>
                      <a:pt x="259" y="308"/>
                    </a:lnTo>
                    <a:lnTo>
                      <a:pt x="288" y="287"/>
                    </a:lnTo>
                    <a:close/>
                  </a:path>
                </a:pathLst>
              </a:custGeom>
              <a:solidFill>
                <a:schemeClr val="tx1"/>
              </a:solidFill>
              <a:ln w="38100" cmpd="sng">
                <a:solidFill>
                  <a:srgbClr val="002060"/>
                </a:solidFill>
                <a:round/>
                <a:headEnd/>
                <a:tailEnd/>
              </a:ln>
            </p:spPr>
            <p:txBody>
              <a:bodyPr/>
              <a:lstStyle/>
              <a:p>
                <a:endParaRPr lang="en-US"/>
              </a:p>
            </p:txBody>
          </p:sp>
          <p:sp>
            <p:nvSpPr>
              <p:cNvPr id="76" name="Freeform 11"/>
              <p:cNvSpPr>
                <a:spLocks/>
              </p:cNvSpPr>
              <p:nvPr/>
            </p:nvSpPr>
            <p:spPr bwMode="auto">
              <a:xfrm flipH="1">
                <a:off x="8093" y="1432"/>
                <a:ext cx="338" cy="337"/>
              </a:xfrm>
              <a:custGeom>
                <a:avLst/>
                <a:gdLst/>
                <a:ahLst/>
                <a:cxnLst>
                  <a:cxn ang="0">
                    <a:pos x="323" y="229"/>
                  </a:cxn>
                  <a:cxn ang="0">
                    <a:pos x="338" y="165"/>
                  </a:cxn>
                  <a:cxn ang="0">
                    <a:pos x="323" y="100"/>
                  </a:cxn>
                  <a:cxn ang="0">
                    <a:pos x="295" y="50"/>
                  </a:cxn>
                  <a:cxn ang="0">
                    <a:pos x="237" y="14"/>
                  </a:cxn>
                  <a:cxn ang="0">
                    <a:pos x="201" y="7"/>
                  </a:cxn>
                  <a:cxn ang="0">
                    <a:pos x="173" y="0"/>
                  </a:cxn>
                  <a:cxn ang="0">
                    <a:pos x="137" y="7"/>
                  </a:cxn>
                  <a:cxn ang="0">
                    <a:pos x="108" y="14"/>
                  </a:cxn>
                  <a:cxn ang="0">
                    <a:pos x="79" y="29"/>
                  </a:cxn>
                  <a:cxn ang="0">
                    <a:pos x="51" y="50"/>
                  </a:cxn>
                  <a:cxn ang="0">
                    <a:pos x="29" y="79"/>
                  </a:cxn>
                  <a:cxn ang="0">
                    <a:pos x="15" y="108"/>
                  </a:cxn>
                  <a:cxn ang="0">
                    <a:pos x="0" y="172"/>
                  </a:cxn>
                  <a:cxn ang="0">
                    <a:pos x="15" y="229"/>
                  </a:cxn>
                  <a:cxn ang="0">
                    <a:pos x="51" y="287"/>
                  </a:cxn>
                  <a:cxn ang="0">
                    <a:pos x="108" y="323"/>
                  </a:cxn>
                  <a:cxn ang="0">
                    <a:pos x="144" y="330"/>
                  </a:cxn>
                  <a:cxn ang="0">
                    <a:pos x="173" y="337"/>
                  </a:cxn>
                  <a:cxn ang="0">
                    <a:pos x="201" y="330"/>
                  </a:cxn>
                  <a:cxn ang="0">
                    <a:pos x="237" y="323"/>
                  </a:cxn>
                  <a:cxn ang="0">
                    <a:pos x="259" y="308"/>
                  </a:cxn>
                  <a:cxn ang="0">
                    <a:pos x="288" y="287"/>
                  </a:cxn>
                  <a:cxn ang="0">
                    <a:pos x="309" y="258"/>
                  </a:cxn>
                  <a:cxn ang="0">
                    <a:pos x="323" y="229"/>
                  </a:cxn>
                </a:cxnLst>
                <a:rect l="0" t="0" r="r" b="b"/>
                <a:pathLst>
                  <a:path w="338" h="337">
                    <a:moveTo>
                      <a:pt x="323" y="229"/>
                    </a:moveTo>
                    <a:lnTo>
                      <a:pt x="338" y="165"/>
                    </a:lnTo>
                    <a:lnTo>
                      <a:pt x="323" y="100"/>
                    </a:lnTo>
                    <a:lnTo>
                      <a:pt x="295" y="50"/>
                    </a:lnTo>
                    <a:lnTo>
                      <a:pt x="237" y="14"/>
                    </a:lnTo>
                    <a:lnTo>
                      <a:pt x="201" y="7"/>
                    </a:lnTo>
                    <a:lnTo>
                      <a:pt x="173" y="0"/>
                    </a:lnTo>
                    <a:lnTo>
                      <a:pt x="137" y="7"/>
                    </a:lnTo>
                    <a:lnTo>
                      <a:pt x="108" y="14"/>
                    </a:lnTo>
                    <a:lnTo>
                      <a:pt x="79" y="29"/>
                    </a:lnTo>
                    <a:lnTo>
                      <a:pt x="51" y="50"/>
                    </a:lnTo>
                    <a:lnTo>
                      <a:pt x="29" y="79"/>
                    </a:lnTo>
                    <a:lnTo>
                      <a:pt x="15" y="108"/>
                    </a:lnTo>
                    <a:lnTo>
                      <a:pt x="0" y="172"/>
                    </a:lnTo>
                    <a:lnTo>
                      <a:pt x="15" y="229"/>
                    </a:lnTo>
                    <a:lnTo>
                      <a:pt x="51" y="287"/>
                    </a:lnTo>
                    <a:lnTo>
                      <a:pt x="108" y="323"/>
                    </a:lnTo>
                    <a:lnTo>
                      <a:pt x="144" y="330"/>
                    </a:lnTo>
                    <a:lnTo>
                      <a:pt x="173" y="337"/>
                    </a:lnTo>
                    <a:lnTo>
                      <a:pt x="201" y="330"/>
                    </a:lnTo>
                    <a:lnTo>
                      <a:pt x="237" y="323"/>
                    </a:lnTo>
                    <a:lnTo>
                      <a:pt x="259" y="308"/>
                    </a:lnTo>
                    <a:lnTo>
                      <a:pt x="288" y="287"/>
                    </a:lnTo>
                    <a:lnTo>
                      <a:pt x="309" y="258"/>
                    </a:lnTo>
                    <a:lnTo>
                      <a:pt x="323" y="229"/>
                    </a:lnTo>
                    <a:close/>
                  </a:path>
                </a:pathLst>
              </a:custGeom>
              <a:solidFill>
                <a:schemeClr val="tx1"/>
              </a:solidFill>
              <a:ln w="38100" cmpd="sng">
                <a:solidFill>
                  <a:srgbClr val="002060"/>
                </a:solidFill>
                <a:round/>
                <a:headEnd/>
                <a:tailEnd/>
              </a:ln>
            </p:spPr>
            <p:txBody>
              <a:bodyPr/>
              <a:lstStyle/>
              <a:p>
                <a:endParaRPr lang="en-US"/>
              </a:p>
            </p:txBody>
          </p:sp>
          <p:sp>
            <p:nvSpPr>
              <p:cNvPr id="77" name="Freeform 12"/>
              <p:cNvSpPr>
                <a:spLocks/>
              </p:cNvSpPr>
              <p:nvPr/>
            </p:nvSpPr>
            <p:spPr bwMode="auto">
              <a:xfrm flipH="1">
                <a:off x="8237" y="2142"/>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sp>
            <p:nvSpPr>
              <p:cNvPr id="78" name="Freeform 13"/>
              <p:cNvSpPr>
                <a:spLocks/>
              </p:cNvSpPr>
              <p:nvPr/>
            </p:nvSpPr>
            <p:spPr bwMode="auto">
              <a:xfrm flipH="1">
                <a:off x="8100" y="2880"/>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grpSp>
        <p:grpSp>
          <p:nvGrpSpPr>
            <p:cNvPr id="6" name="Group 14"/>
            <p:cNvGrpSpPr>
              <a:grpSpLocks/>
            </p:cNvGrpSpPr>
            <p:nvPr/>
          </p:nvGrpSpPr>
          <p:grpSpPr bwMode="auto">
            <a:xfrm>
              <a:off x="6399" y="1080"/>
              <a:ext cx="3805" cy="2516"/>
              <a:chOff x="6399" y="1080"/>
              <a:chExt cx="3805" cy="2516"/>
            </a:xfrm>
          </p:grpSpPr>
          <p:sp>
            <p:nvSpPr>
              <p:cNvPr id="67" name="Text Box 15"/>
              <p:cNvSpPr txBox="1">
                <a:spLocks noChangeArrowheads="1"/>
              </p:cNvSpPr>
              <p:nvPr/>
            </p:nvSpPr>
            <p:spPr bwMode="auto">
              <a:xfrm>
                <a:off x="6399" y="1080"/>
                <a:ext cx="1770" cy="580"/>
              </a:xfrm>
              <a:prstGeom prst="rect">
                <a:avLst/>
              </a:prstGeom>
              <a:noFill/>
              <a:ln w="9525">
                <a:noFill/>
                <a:miter lim="800000"/>
                <a:headEnd/>
                <a:tailEnd/>
              </a:ln>
            </p:spPr>
            <p:txBody>
              <a:bodyPr/>
              <a:lstStyle/>
              <a:p>
                <a:r>
                  <a:rPr lang="en-US" sz="2400" b="1" dirty="0"/>
                  <a:t>S</a:t>
                </a:r>
                <a:r>
                  <a:rPr lang="en-US" sz="2400" dirty="0"/>
                  <a:t>pace</a:t>
                </a:r>
              </a:p>
            </p:txBody>
          </p:sp>
          <p:sp>
            <p:nvSpPr>
              <p:cNvPr id="68" name="Text Box 16"/>
              <p:cNvSpPr txBox="1">
                <a:spLocks noChangeArrowheads="1"/>
              </p:cNvSpPr>
              <p:nvPr/>
            </p:nvSpPr>
            <p:spPr bwMode="auto">
              <a:xfrm>
                <a:off x="6759" y="1656"/>
                <a:ext cx="2670" cy="544"/>
              </a:xfrm>
              <a:prstGeom prst="rect">
                <a:avLst/>
              </a:prstGeom>
              <a:noFill/>
              <a:ln w="9525">
                <a:noFill/>
                <a:miter lim="800000"/>
                <a:headEnd/>
                <a:tailEnd/>
              </a:ln>
            </p:spPr>
            <p:txBody>
              <a:bodyPr/>
              <a:lstStyle/>
              <a:p>
                <a:r>
                  <a:rPr lang="en-US" sz="2400" b="1" dirty="0"/>
                  <a:t>T</a:t>
                </a:r>
                <a:r>
                  <a:rPr lang="en-US" sz="2400" dirty="0"/>
                  <a:t>echnology</a:t>
                </a:r>
              </a:p>
            </p:txBody>
          </p:sp>
          <p:sp>
            <p:nvSpPr>
              <p:cNvPr id="69" name="Text Box 17"/>
              <p:cNvSpPr txBox="1">
                <a:spLocks noChangeArrowheads="1"/>
              </p:cNvSpPr>
              <p:nvPr/>
            </p:nvSpPr>
            <p:spPr bwMode="auto">
              <a:xfrm>
                <a:off x="6939" y="2376"/>
                <a:ext cx="3265" cy="684"/>
              </a:xfrm>
              <a:prstGeom prst="rect">
                <a:avLst/>
              </a:prstGeom>
              <a:noFill/>
              <a:ln w="9525">
                <a:noFill/>
                <a:miter lim="800000"/>
                <a:headEnd/>
                <a:tailEnd/>
              </a:ln>
            </p:spPr>
            <p:txBody>
              <a:bodyPr/>
              <a:lstStyle/>
              <a:p>
                <a:r>
                  <a:rPr lang="en-US" sz="2400" b="1" dirty="0"/>
                  <a:t>a</a:t>
                </a:r>
                <a:r>
                  <a:rPr lang="en-US" sz="2400" dirty="0"/>
                  <a:t>nd </a:t>
                </a:r>
                <a:r>
                  <a:rPr lang="en-US" sz="2400" b="1" dirty="0"/>
                  <a:t>R</a:t>
                </a:r>
                <a:r>
                  <a:rPr lang="en-US" sz="2400" dirty="0"/>
                  <a:t>obotic </a:t>
                </a:r>
              </a:p>
            </p:txBody>
          </p:sp>
          <p:sp>
            <p:nvSpPr>
              <p:cNvPr id="70" name="Text Box 18"/>
              <p:cNvSpPr txBox="1">
                <a:spLocks noChangeArrowheads="1"/>
              </p:cNvSpPr>
              <p:nvPr/>
            </p:nvSpPr>
            <p:spPr bwMode="auto">
              <a:xfrm>
                <a:off x="6759" y="3056"/>
                <a:ext cx="3420" cy="540"/>
              </a:xfrm>
              <a:prstGeom prst="rect">
                <a:avLst/>
              </a:prstGeom>
              <a:noFill/>
              <a:ln w="9525">
                <a:noFill/>
                <a:miter lim="800000"/>
                <a:headEnd/>
                <a:tailEnd/>
              </a:ln>
            </p:spPr>
            <p:txBody>
              <a:bodyPr/>
              <a:lstStyle/>
              <a:p>
                <a:r>
                  <a:rPr lang="en-US" sz="2400" b="1" dirty="0"/>
                  <a:t>S</a:t>
                </a:r>
                <a:r>
                  <a:rPr lang="en-US" sz="2400" dirty="0"/>
                  <a:t>ystems</a:t>
                </a:r>
                <a:r>
                  <a:rPr lang="en-US" sz="1400" dirty="0"/>
                  <a:t> </a:t>
                </a:r>
                <a:endParaRPr lang="en-US" dirty="0"/>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What do we do when classes are not pure academy students?</a:t>
            </a:r>
          </a:p>
          <a:p>
            <a:r>
              <a:rPr lang="en-US" dirty="0" smtClean="0"/>
              <a:t>What if students are not in all four grade level courses?</a:t>
            </a:r>
          </a:p>
          <a:p>
            <a:r>
              <a:rPr lang="en-US" dirty="0" smtClean="0"/>
              <a:t>What if students are on different math tracks?</a:t>
            </a:r>
          </a:p>
          <a:p>
            <a:r>
              <a:rPr lang="en-US" dirty="0" smtClean="0"/>
              <a:t>What if students are new to the academy and their peers had this last year but they didn’t?</a:t>
            </a:r>
          </a:p>
          <a:p>
            <a:r>
              <a:rPr lang="en-US" dirty="0" smtClean="0"/>
              <a:t>How do I “make this fit” my pacing calendar and state standards?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I don’t have time to become an expert on Wind, Solar, Geo, and Bio energies.</a:t>
            </a:r>
          </a:p>
          <a:p>
            <a:r>
              <a:rPr lang="en-US" dirty="0" smtClean="0"/>
              <a:t>I don’t think my subject works well with this theme.</a:t>
            </a:r>
          </a:p>
          <a:p>
            <a:r>
              <a:rPr lang="en-US" dirty="0" smtClean="0"/>
              <a:t>I feel like this is putting more work on what I already feel is an overworked schedule.  I thought we were supposed to be “doing less….better”.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Organizational Culture and Leadership</a:t>
            </a: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dirty="0" smtClean="0"/>
              <a:t>“In a rapidly changing world, the learning leader must not only have vision but also be able both to impose it and to evolve it further as external circumstances change…the culture creation leader needs persistence and patience, yet as a leader must be flexible and ready to change.  As groups and organizations develop, certain key emotional issue arise: those having to do with dependence on the leader, with peer relationships, and with how to work effectively.  Leadership is needed to help the group identify the issue and deal with them.  The leader…must provide temporary stability and emotional reassurance while the answer is being worked out.  The difficult learning agenda for leaders is how to be simultaneously clear and strong in articulating their vision and yet open to change.” (Schein, 2010, p.374)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781800" cy="1828800"/>
          </a:xfrm>
        </p:spPr>
        <p:txBody>
          <a:bodyPr>
            <a:normAutofit/>
          </a:bodyPr>
          <a:lstStyle/>
          <a:p>
            <a:r>
              <a:rPr lang="en-US" cap="none" dirty="0" smtClean="0">
                <a:solidFill>
                  <a:srgbClr val="FFFFFF"/>
                </a:solidFill>
                <a:latin typeface="Tw Cen MT" pitchFamily="34" charset="0"/>
              </a:rPr>
              <a:t>SOLUTIONS</a:t>
            </a:r>
            <a:endParaRPr lang="en-US" dirty="0"/>
          </a:p>
        </p:txBody>
      </p:sp>
      <p:sp>
        <p:nvSpPr>
          <p:cNvPr id="3" name="Subtitle 2"/>
          <p:cNvSpPr>
            <a:spLocks noGrp="1"/>
          </p:cNvSpPr>
          <p:nvPr>
            <p:ph type="subTitle" idx="1"/>
          </p:nvPr>
        </p:nvSpPr>
        <p:spPr/>
        <p:txBody>
          <a:bodyPr/>
          <a:lstStyle/>
          <a:p>
            <a:r>
              <a:rPr lang="en-US" dirty="0" smtClean="0">
                <a:latin typeface="Tw Cen MT" pitchFamily="34" charset="0"/>
              </a:rPr>
              <a:t>Curriculum, Collaboration, Challenges</a:t>
            </a:r>
          </a:p>
        </p:txBody>
      </p:sp>
      <p:grpSp>
        <p:nvGrpSpPr>
          <p:cNvPr id="4" name="Group 4"/>
          <p:cNvGrpSpPr>
            <a:grpSpLocks/>
          </p:cNvGrpSpPr>
          <p:nvPr/>
        </p:nvGrpSpPr>
        <p:grpSpPr bwMode="auto">
          <a:xfrm>
            <a:off x="609600" y="762000"/>
            <a:ext cx="5333966" cy="2378075"/>
            <a:chOff x="3420" y="1080"/>
            <a:chExt cx="6784" cy="3024"/>
          </a:xfrm>
        </p:grpSpPr>
        <p:grpSp>
          <p:nvGrpSpPr>
            <p:cNvPr id="5" name="Group 5"/>
            <p:cNvGrpSpPr>
              <a:grpSpLocks/>
            </p:cNvGrpSpPr>
            <p:nvPr/>
          </p:nvGrpSpPr>
          <p:grpSpPr bwMode="auto">
            <a:xfrm>
              <a:off x="3420" y="1186"/>
              <a:ext cx="3446" cy="2918"/>
              <a:chOff x="5121" y="830"/>
              <a:chExt cx="3446" cy="2918"/>
            </a:xfrm>
          </p:grpSpPr>
          <p:sp>
            <p:nvSpPr>
              <p:cNvPr id="71" name="Freeform 6"/>
              <p:cNvSpPr>
                <a:spLocks/>
              </p:cNvSpPr>
              <p:nvPr/>
            </p:nvSpPr>
            <p:spPr bwMode="auto">
              <a:xfrm flipH="1">
                <a:off x="5135" y="952"/>
                <a:ext cx="934" cy="1075"/>
              </a:xfrm>
              <a:custGeom>
                <a:avLst/>
                <a:gdLst/>
                <a:ahLst/>
                <a:cxnLst>
                  <a:cxn ang="0">
                    <a:pos x="359" y="1068"/>
                  </a:cxn>
                  <a:cxn ang="0">
                    <a:pos x="934" y="1075"/>
                  </a:cxn>
                  <a:cxn ang="0">
                    <a:pos x="883" y="889"/>
                  </a:cxn>
                  <a:cxn ang="0">
                    <a:pos x="812" y="717"/>
                  </a:cxn>
                  <a:cxn ang="0">
                    <a:pos x="718" y="559"/>
                  </a:cxn>
                  <a:cxn ang="0">
                    <a:pos x="611" y="408"/>
                  </a:cxn>
                  <a:cxn ang="0">
                    <a:pos x="474" y="279"/>
                  </a:cxn>
                  <a:cxn ang="0">
                    <a:pos x="331" y="165"/>
                  </a:cxn>
                  <a:cxn ang="0">
                    <a:pos x="173" y="71"/>
                  </a:cxn>
                  <a:cxn ang="0">
                    <a:pos x="0" y="0"/>
                  </a:cxn>
                  <a:cxn ang="0">
                    <a:pos x="359" y="1068"/>
                  </a:cxn>
                </a:cxnLst>
                <a:rect l="0" t="0" r="r" b="b"/>
                <a:pathLst>
                  <a:path w="934" h="1075">
                    <a:moveTo>
                      <a:pt x="359" y="1068"/>
                    </a:moveTo>
                    <a:lnTo>
                      <a:pt x="934" y="1075"/>
                    </a:lnTo>
                    <a:lnTo>
                      <a:pt x="883" y="889"/>
                    </a:lnTo>
                    <a:lnTo>
                      <a:pt x="812" y="717"/>
                    </a:lnTo>
                    <a:lnTo>
                      <a:pt x="718" y="559"/>
                    </a:lnTo>
                    <a:lnTo>
                      <a:pt x="611" y="408"/>
                    </a:lnTo>
                    <a:lnTo>
                      <a:pt x="474" y="279"/>
                    </a:lnTo>
                    <a:lnTo>
                      <a:pt x="331" y="165"/>
                    </a:lnTo>
                    <a:lnTo>
                      <a:pt x="173" y="71"/>
                    </a:lnTo>
                    <a:lnTo>
                      <a:pt x="0" y="0"/>
                    </a:lnTo>
                    <a:lnTo>
                      <a:pt x="359" y="1068"/>
                    </a:lnTo>
                    <a:close/>
                  </a:path>
                </a:pathLst>
              </a:custGeom>
              <a:solidFill>
                <a:schemeClr val="tx1"/>
              </a:solidFill>
              <a:ln w="38100" cmpd="sng">
                <a:solidFill>
                  <a:srgbClr val="002060"/>
                </a:solidFill>
                <a:round/>
                <a:headEnd/>
                <a:tailEnd/>
              </a:ln>
            </p:spPr>
            <p:txBody>
              <a:bodyPr/>
              <a:lstStyle/>
              <a:p>
                <a:endParaRPr lang="en-US"/>
              </a:p>
            </p:txBody>
          </p:sp>
          <p:sp>
            <p:nvSpPr>
              <p:cNvPr id="72" name="Freeform 7"/>
              <p:cNvSpPr>
                <a:spLocks/>
              </p:cNvSpPr>
              <p:nvPr/>
            </p:nvSpPr>
            <p:spPr bwMode="auto">
              <a:xfrm flipH="1">
                <a:off x="5695" y="3174"/>
                <a:ext cx="1142" cy="574"/>
              </a:xfrm>
              <a:custGeom>
                <a:avLst/>
                <a:gdLst/>
                <a:ahLst/>
                <a:cxnLst>
                  <a:cxn ang="0">
                    <a:pos x="747" y="0"/>
                  </a:cxn>
                  <a:cxn ang="0">
                    <a:pos x="0" y="545"/>
                  </a:cxn>
                  <a:cxn ang="0">
                    <a:pos x="36" y="552"/>
                  </a:cxn>
                  <a:cxn ang="0">
                    <a:pos x="72" y="552"/>
                  </a:cxn>
                  <a:cxn ang="0">
                    <a:pos x="108" y="560"/>
                  </a:cxn>
                  <a:cxn ang="0">
                    <a:pos x="144" y="567"/>
                  </a:cxn>
                  <a:cxn ang="0">
                    <a:pos x="180" y="567"/>
                  </a:cxn>
                  <a:cxn ang="0">
                    <a:pos x="216" y="574"/>
                  </a:cxn>
                  <a:cxn ang="0">
                    <a:pos x="251" y="574"/>
                  </a:cxn>
                  <a:cxn ang="0">
                    <a:pos x="287" y="574"/>
                  </a:cxn>
                  <a:cxn ang="0">
                    <a:pos x="402" y="567"/>
                  </a:cxn>
                  <a:cxn ang="0">
                    <a:pos x="517" y="552"/>
                  </a:cxn>
                  <a:cxn ang="0">
                    <a:pos x="632" y="531"/>
                  </a:cxn>
                  <a:cxn ang="0">
                    <a:pos x="740" y="495"/>
                  </a:cxn>
                  <a:cxn ang="0">
                    <a:pos x="847" y="459"/>
                  </a:cxn>
                  <a:cxn ang="0">
                    <a:pos x="948" y="409"/>
                  </a:cxn>
                  <a:cxn ang="0">
                    <a:pos x="1048" y="352"/>
                  </a:cxn>
                  <a:cxn ang="0">
                    <a:pos x="1142" y="287"/>
                  </a:cxn>
                  <a:cxn ang="0">
                    <a:pos x="747" y="0"/>
                  </a:cxn>
                </a:cxnLst>
                <a:rect l="0" t="0" r="r" b="b"/>
                <a:pathLst>
                  <a:path w="1142" h="574">
                    <a:moveTo>
                      <a:pt x="747" y="0"/>
                    </a:moveTo>
                    <a:lnTo>
                      <a:pt x="0" y="545"/>
                    </a:lnTo>
                    <a:lnTo>
                      <a:pt x="36" y="552"/>
                    </a:lnTo>
                    <a:lnTo>
                      <a:pt x="72" y="552"/>
                    </a:lnTo>
                    <a:lnTo>
                      <a:pt x="108" y="560"/>
                    </a:lnTo>
                    <a:lnTo>
                      <a:pt x="144" y="567"/>
                    </a:lnTo>
                    <a:lnTo>
                      <a:pt x="180" y="567"/>
                    </a:lnTo>
                    <a:lnTo>
                      <a:pt x="216" y="574"/>
                    </a:lnTo>
                    <a:lnTo>
                      <a:pt x="251" y="574"/>
                    </a:lnTo>
                    <a:lnTo>
                      <a:pt x="287" y="574"/>
                    </a:lnTo>
                    <a:lnTo>
                      <a:pt x="402" y="567"/>
                    </a:lnTo>
                    <a:lnTo>
                      <a:pt x="517" y="552"/>
                    </a:lnTo>
                    <a:lnTo>
                      <a:pt x="632" y="531"/>
                    </a:lnTo>
                    <a:lnTo>
                      <a:pt x="740" y="495"/>
                    </a:lnTo>
                    <a:lnTo>
                      <a:pt x="847" y="459"/>
                    </a:lnTo>
                    <a:lnTo>
                      <a:pt x="948" y="409"/>
                    </a:lnTo>
                    <a:lnTo>
                      <a:pt x="1048" y="352"/>
                    </a:lnTo>
                    <a:lnTo>
                      <a:pt x="1142" y="287"/>
                    </a:lnTo>
                    <a:lnTo>
                      <a:pt x="747" y="0"/>
                    </a:lnTo>
                    <a:close/>
                  </a:path>
                </a:pathLst>
              </a:custGeom>
              <a:solidFill>
                <a:schemeClr val="tx1"/>
              </a:solidFill>
              <a:ln w="38100" cmpd="sng">
                <a:solidFill>
                  <a:srgbClr val="002060"/>
                </a:solidFill>
                <a:round/>
                <a:headEnd/>
                <a:tailEnd/>
              </a:ln>
            </p:spPr>
            <p:txBody>
              <a:bodyPr/>
              <a:lstStyle/>
              <a:p>
                <a:endParaRPr lang="en-US"/>
              </a:p>
            </p:txBody>
          </p:sp>
          <p:sp>
            <p:nvSpPr>
              <p:cNvPr id="73" name="Freeform 8"/>
              <p:cNvSpPr>
                <a:spLocks/>
              </p:cNvSpPr>
              <p:nvPr/>
            </p:nvSpPr>
            <p:spPr bwMode="auto">
              <a:xfrm flipH="1">
                <a:off x="5121" y="2479"/>
                <a:ext cx="352" cy="624"/>
              </a:xfrm>
              <a:custGeom>
                <a:avLst/>
                <a:gdLst/>
                <a:ahLst/>
                <a:cxnLst>
                  <a:cxn ang="0">
                    <a:pos x="0" y="258"/>
                  </a:cxn>
                  <a:cxn ang="0">
                    <a:pos x="115" y="624"/>
                  </a:cxn>
                  <a:cxn ang="0">
                    <a:pos x="158" y="552"/>
                  </a:cxn>
                  <a:cxn ang="0">
                    <a:pos x="201" y="480"/>
                  </a:cxn>
                  <a:cxn ang="0">
                    <a:pos x="237" y="409"/>
                  </a:cxn>
                  <a:cxn ang="0">
                    <a:pos x="273" y="330"/>
                  </a:cxn>
                  <a:cxn ang="0">
                    <a:pos x="302" y="251"/>
                  </a:cxn>
                  <a:cxn ang="0">
                    <a:pos x="323" y="172"/>
                  </a:cxn>
                  <a:cxn ang="0">
                    <a:pos x="338" y="86"/>
                  </a:cxn>
                  <a:cxn ang="0">
                    <a:pos x="352" y="0"/>
                  </a:cxn>
                  <a:cxn ang="0">
                    <a:pos x="0" y="258"/>
                  </a:cxn>
                </a:cxnLst>
                <a:rect l="0" t="0" r="r" b="b"/>
                <a:pathLst>
                  <a:path w="352" h="624">
                    <a:moveTo>
                      <a:pt x="0" y="258"/>
                    </a:moveTo>
                    <a:lnTo>
                      <a:pt x="115" y="624"/>
                    </a:lnTo>
                    <a:lnTo>
                      <a:pt x="158" y="552"/>
                    </a:lnTo>
                    <a:lnTo>
                      <a:pt x="201" y="480"/>
                    </a:lnTo>
                    <a:lnTo>
                      <a:pt x="237" y="409"/>
                    </a:lnTo>
                    <a:lnTo>
                      <a:pt x="273" y="330"/>
                    </a:lnTo>
                    <a:lnTo>
                      <a:pt x="302" y="251"/>
                    </a:lnTo>
                    <a:lnTo>
                      <a:pt x="323" y="172"/>
                    </a:lnTo>
                    <a:lnTo>
                      <a:pt x="338" y="86"/>
                    </a:lnTo>
                    <a:lnTo>
                      <a:pt x="352" y="0"/>
                    </a:lnTo>
                    <a:lnTo>
                      <a:pt x="0" y="258"/>
                    </a:lnTo>
                    <a:close/>
                  </a:path>
                </a:pathLst>
              </a:custGeom>
              <a:solidFill>
                <a:schemeClr val="tx1"/>
              </a:solidFill>
              <a:ln w="38100" cmpd="sng">
                <a:solidFill>
                  <a:srgbClr val="002060"/>
                </a:solidFill>
                <a:round/>
                <a:headEnd/>
                <a:tailEnd/>
              </a:ln>
            </p:spPr>
            <p:txBody>
              <a:bodyPr/>
              <a:lstStyle/>
              <a:p>
                <a:endParaRPr lang="en-US" dirty="0"/>
              </a:p>
            </p:txBody>
          </p:sp>
          <p:sp>
            <p:nvSpPr>
              <p:cNvPr id="74" name="Freeform 9"/>
              <p:cNvSpPr>
                <a:spLocks/>
              </p:cNvSpPr>
              <p:nvPr/>
            </p:nvSpPr>
            <p:spPr bwMode="auto">
              <a:xfrm flipH="1">
                <a:off x="6105" y="866"/>
                <a:ext cx="1895" cy="2810"/>
              </a:xfrm>
              <a:custGeom>
                <a:avLst/>
                <a:gdLst/>
                <a:ahLst/>
                <a:cxnLst>
                  <a:cxn ang="0">
                    <a:pos x="1307" y="1871"/>
                  </a:cxn>
                  <a:cxn ang="0">
                    <a:pos x="338" y="1161"/>
                  </a:cxn>
                  <a:cxn ang="0">
                    <a:pos x="1536" y="1154"/>
                  </a:cxn>
                  <a:cxn ang="0">
                    <a:pos x="1895" y="71"/>
                  </a:cxn>
                  <a:cxn ang="0">
                    <a:pos x="1838" y="57"/>
                  </a:cxn>
                  <a:cxn ang="0">
                    <a:pos x="1788" y="35"/>
                  </a:cxn>
                  <a:cxn ang="0">
                    <a:pos x="1730" y="28"/>
                  </a:cxn>
                  <a:cxn ang="0">
                    <a:pos x="1673" y="14"/>
                  </a:cxn>
                  <a:cxn ang="0">
                    <a:pos x="1623" y="7"/>
                  </a:cxn>
                  <a:cxn ang="0">
                    <a:pos x="1565" y="7"/>
                  </a:cxn>
                  <a:cxn ang="0">
                    <a:pos x="1508" y="0"/>
                  </a:cxn>
                  <a:cxn ang="0">
                    <a:pos x="1450" y="0"/>
                  </a:cxn>
                  <a:cxn ang="0">
                    <a:pos x="1300" y="7"/>
                  </a:cxn>
                  <a:cxn ang="0">
                    <a:pos x="1156" y="28"/>
                  </a:cxn>
                  <a:cxn ang="0">
                    <a:pos x="1020" y="64"/>
                  </a:cxn>
                  <a:cxn ang="0">
                    <a:pos x="890" y="114"/>
                  </a:cxn>
                  <a:cxn ang="0">
                    <a:pos x="761" y="172"/>
                  </a:cxn>
                  <a:cxn ang="0">
                    <a:pos x="639" y="243"/>
                  </a:cxn>
                  <a:cxn ang="0">
                    <a:pos x="531" y="329"/>
                  </a:cxn>
                  <a:cxn ang="0">
                    <a:pos x="424" y="423"/>
                  </a:cxn>
                  <a:cxn ang="0">
                    <a:pos x="330" y="523"/>
                  </a:cxn>
                  <a:cxn ang="0">
                    <a:pos x="251" y="638"/>
                  </a:cxn>
                  <a:cxn ang="0">
                    <a:pos x="172" y="752"/>
                  </a:cxn>
                  <a:cxn ang="0">
                    <a:pos x="115" y="882"/>
                  </a:cxn>
                  <a:cxn ang="0">
                    <a:pos x="65" y="1011"/>
                  </a:cxn>
                  <a:cxn ang="0">
                    <a:pos x="29" y="1147"/>
                  </a:cxn>
                  <a:cxn ang="0">
                    <a:pos x="7" y="1290"/>
                  </a:cxn>
                  <a:cxn ang="0">
                    <a:pos x="0" y="1441"/>
                  </a:cxn>
                  <a:cxn ang="0">
                    <a:pos x="22" y="1677"/>
                  </a:cxn>
                  <a:cxn ang="0">
                    <a:pos x="72" y="1900"/>
                  </a:cxn>
                  <a:cxn ang="0">
                    <a:pos x="165" y="2108"/>
                  </a:cxn>
                  <a:cxn ang="0">
                    <a:pos x="287" y="2294"/>
                  </a:cxn>
                  <a:cxn ang="0">
                    <a:pos x="431" y="2466"/>
                  </a:cxn>
                  <a:cxn ang="0">
                    <a:pos x="603" y="2610"/>
                  </a:cxn>
                  <a:cxn ang="0">
                    <a:pos x="797" y="2724"/>
                  </a:cxn>
                  <a:cxn ang="0">
                    <a:pos x="1005" y="2810"/>
                  </a:cxn>
                  <a:cxn ang="0">
                    <a:pos x="1307" y="1871"/>
                  </a:cxn>
                </a:cxnLst>
                <a:rect l="0" t="0" r="r" b="b"/>
                <a:pathLst>
                  <a:path w="1895" h="2810">
                    <a:moveTo>
                      <a:pt x="1307" y="1871"/>
                    </a:moveTo>
                    <a:lnTo>
                      <a:pt x="338" y="1161"/>
                    </a:lnTo>
                    <a:lnTo>
                      <a:pt x="1536" y="1154"/>
                    </a:lnTo>
                    <a:lnTo>
                      <a:pt x="1895" y="71"/>
                    </a:lnTo>
                    <a:lnTo>
                      <a:pt x="1838" y="57"/>
                    </a:lnTo>
                    <a:lnTo>
                      <a:pt x="1788" y="35"/>
                    </a:lnTo>
                    <a:lnTo>
                      <a:pt x="1730" y="28"/>
                    </a:lnTo>
                    <a:lnTo>
                      <a:pt x="1673" y="14"/>
                    </a:lnTo>
                    <a:lnTo>
                      <a:pt x="1623" y="7"/>
                    </a:lnTo>
                    <a:lnTo>
                      <a:pt x="1565" y="7"/>
                    </a:lnTo>
                    <a:lnTo>
                      <a:pt x="1508" y="0"/>
                    </a:lnTo>
                    <a:lnTo>
                      <a:pt x="1450" y="0"/>
                    </a:lnTo>
                    <a:lnTo>
                      <a:pt x="1300" y="7"/>
                    </a:lnTo>
                    <a:lnTo>
                      <a:pt x="1156" y="28"/>
                    </a:lnTo>
                    <a:lnTo>
                      <a:pt x="1020" y="64"/>
                    </a:lnTo>
                    <a:lnTo>
                      <a:pt x="890" y="114"/>
                    </a:lnTo>
                    <a:lnTo>
                      <a:pt x="761" y="172"/>
                    </a:lnTo>
                    <a:lnTo>
                      <a:pt x="639" y="243"/>
                    </a:lnTo>
                    <a:lnTo>
                      <a:pt x="531" y="329"/>
                    </a:lnTo>
                    <a:lnTo>
                      <a:pt x="424" y="423"/>
                    </a:lnTo>
                    <a:lnTo>
                      <a:pt x="330" y="523"/>
                    </a:lnTo>
                    <a:lnTo>
                      <a:pt x="251" y="638"/>
                    </a:lnTo>
                    <a:lnTo>
                      <a:pt x="172" y="752"/>
                    </a:lnTo>
                    <a:lnTo>
                      <a:pt x="115" y="882"/>
                    </a:lnTo>
                    <a:lnTo>
                      <a:pt x="65" y="1011"/>
                    </a:lnTo>
                    <a:lnTo>
                      <a:pt x="29" y="1147"/>
                    </a:lnTo>
                    <a:lnTo>
                      <a:pt x="7" y="1290"/>
                    </a:lnTo>
                    <a:lnTo>
                      <a:pt x="0" y="1441"/>
                    </a:lnTo>
                    <a:lnTo>
                      <a:pt x="22" y="1677"/>
                    </a:lnTo>
                    <a:lnTo>
                      <a:pt x="72" y="1900"/>
                    </a:lnTo>
                    <a:lnTo>
                      <a:pt x="165" y="2108"/>
                    </a:lnTo>
                    <a:lnTo>
                      <a:pt x="287" y="2294"/>
                    </a:lnTo>
                    <a:lnTo>
                      <a:pt x="431" y="2466"/>
                    </a:lnTo>
                    <a:lnTo>
                      <a:pt x="603" y="2610"/>
                    </a:lnTo>
                    <a:lnTo>
                      <a:pt x="797" y="2724"/>
                    </a:lnTo>
                    <a:lnTo>
                      <a:pt x="1005" y="2810"/>
                    </a:lnTo>
                    <a:lnTo>
                      <a:pt x="1307" y="1871"/>
                    </a:lnTo>
                    <a:close/>
                  </a:path>
                </a:pathLst>
              </a:custGeom>
              <a:solidFill>
                <a:schemeClr val="tx1"/>
              </a:solidFill>
              <a:ln w="38100" cmpd="sng">
                <a:solidFill>
                  <a:srgbClr val="002060"/>
                </a:solidFill>
                <a:round/>
                <a:headEnd/>
                <a:tailEnd/>
              </a:ln>
            </p:spPr>
            <p:txBody>
              <a:bodyPr/>
              <a:lstStyle/>
              <a:p>
                <a:endParaRPr lang="en-US"/>
              </a:p>
            </p:txBody>
          </p:sp>
          <p:sp>
            <p:nvSpPr>
              <p:cNvPr id="75" name="Freeform 10"/>
              <p:cNvSpPr>
                <a:spLocks/>
              </p:cNvSpPr>
              <p:nvPr/>
            </p:nvSpPr>
            <p:spPr bwMode="auto">
              <a:xfrm flipH="1">
                <a:off x="7691" y="830"/>
                <a:ext cx="338" cy="337"/>
              </a:xfrm>
              <a:custGeom>
                <a:avLst/>
                <a:gdLst/>
                <a:ahLst/>
                <a:cxnLst>
                  <a:cxn ang="0">
                    <a:pos x="288" y="287"/>
                  </a:cxn>
                  <a:cxn ang="0">
                    <a:pos x="324" y="229"/>
                  </a:cxn>
                  <a:cxn ang="0">
                    <a:pos x="338" y="165"/>
                  </a:cxn>
                  <a:cxn ang="0">
                    <a:pos x="324" y="107"/>
                  </a:cxn>
                  <a:cxn ang="0">
                    <a:pos x="288" y="50"/>
                  </a:cxn>
                  <a:cxn ang="0">
                    <a:pos x="259" y="28"/>
                  </a:cxn>
                  <a:cxn ang="0">
                    <a:pos x="230" y="14"/>
                  </a:cxn>
                  <a:cxn ang="0">
                    <a:pos x="201" y="7"/>
                  </a:cxn>
                  <a:cxn ang="0">
                    <a:pos x="173" y="0"/>
                  </a:cxn>
                  <a:cxn ang="0">
                    <a:pos x="137" y="7"/>
                  </a:cxn>
                  <a:cxn ang="0">
                    <a:pos x="108" y="14"/>
                  </a:cxn>
                  <a:cxn ang="0">
                    <a:pos x="79" y="28"/>
                  </a:cxn>
                  <a:cxn ang="0">
                    <a:pos x="51" y="50"/>
                  </a:cxn>
                  <a:cxn ang="0">
                    <a:pos x="15" y="107"/>
                  </a:cxn>
                  <a:cxn ang="0">
                    <a:pos x="0" y="165"/>
                  </a:cxn>
                  <a:cxn ang="0">
                    <a:pos x="15" y="229"/>
                  </a:cxn>
                  <a:cxn ang="0">
                    <a:pos x="51" y="287"/>
                  </a:cxn>
                  <a:cxn ang="0">
                    <a:pos x="79" y="308"/>
                  </a:cxn>
                  <a:cxn ang="0">
                    <a:pos x="108" y="322"/>
                  </a:cxn>
                  <a:cxn ang="0">
                    <a:pos x="137" y="330"/>
                  </a:cxn>
                  <a:cxn ang="0">
                    <a:pos x="173" y="337"/>
                  </a:cxn>
                  <a:cxn ang="0">
                    <a:pos x="201" y="330"/>
                  </a:cxn>
                  <a:cxn ang="0">
                    <a:pos x="230" y="322"/>
                  </a:cxn>
                  <a:cxn ang="0">
                    <a:pos x="259" y="308"/>
                  </a:cxn>
                  <a:cxn ang="0">
                    <a:pos x="288" y="287"/>
                  </a:cxn>
                </a:cxnLst>
                <a:rect l="0" t="0" r="r" b="b"/>
                <a:pathLst>
                  <a:path w="338" h="337">
                    <a:moveTo>
                      <a:pt x="288" y="287"/>
                    </a:moveTo>
                    <a:lnTo>
                      <a:pt x="324" y="229"/>
                    </a:lnTo>
                    <a:lnTo>
                      <a:pt x="338" y="165"/>
                    </a:lnTo>
                    <a:lnTo>
                      <a:pt x="324" y="107"/>
                    </a:lnTo>
                    <a:lnTo>
                      <a:pt x="288" y="50"/>
                    </a:lnTo>
                    <a:lnTo>
                      <a:pt x="259" y="28"/>
                    </a:lnTo>
                    <a:lnTo>
                      <a:pt x="230" y="14"/>
                    </a:lnTo>
                    <a:lnTo>
                      <a:pt x="201" y="7"/>
                    </a:lnTo>
                    <a:lnTo>
                      <a:pt x="173" y="0"/>
                    </a:lnTo>
                    <a:lnTo>
                      <a:pt x="137" y="7"/>
                    </a:lnTo>
                    <a:lnTo>
                      <a:pt x="108" y="14"/>
                    </a:lnTo>
                    <a:lnTo>
                      <a:pt x="79" y="28"/>
                    </a:lnTo>
                    <a:lnTo>
                      <a:pt x="51" y="50"/>
                    </a:lnTo>
                    <a:lnTo>
                      <a:pt x="15" y="107"/>
                    </a:lnTo>
                    <a:lnTo>
                      <a:pt x="0" y="165"/>
                    </a:lnTo>
                    <a:lnTo>
                      <a:pt x="15" y="229"/>
                    </a:lnTo>
                    <a:lnTo>
                      <a:pt x="51" y="287"/>
                    </a:lnTo>
                    <a:lnTo>
                      <a:pt x="79" y="308"/>
                    </a:lnTo>
                    <a:lnTo>
                      <a:pt x="108" y="322"/>
                    </a:lnTo>
                    <a:lnTo>
                      <a:pt x="137" y="330"/>
                    </a:lnTo>
                    <a:lnTo>
                      <a:pt x="173" y="337"/>
                    </a:lnTo>
                    <a:lnTo>
                      <a:pt x="201" y="330"/>
                    </a:lnTo>
                    <a:lnTo>
                      <a:pt x="230" y="322"/>
                    </a:lnTo>
                    <a:lnTo>
                      <a:pt x="259" y="308"/>
                    </a:lnTo>
                    <a:lnTo>
                      <a:pt x="288" y="287"/>
                    </a:lnTo>
                    <a:close/>
                  </a:path>
                </a:pathLst>
              </a:custGeom>
              <a:solidFill>
                <a:schemeClr val="tx1"/>
              </a:solidFill>
              <a:ln w="38100" cmpd="sng">
                <a:solidFill>
                  <a:srgbClr val="002060"/>
                </a:solidFill>
                <a:round/>
                <a:headEnd/>
                <a:tailEnd/>
              </a:ln>
            </p:spPr>
            <p:txBody>
              <a:bodyPr/>
              <a:lstStyle/>
              <a:p>
                <a:endParaRPr lang="en-US"/>
              </a:p>
            </p:txBody>
          </p:sp>
          <p:sp>
            <p:nvSpPr>
              <p:cNvPr id="76" name="Freeform 11"/>
              <p:cNvSpPr>
                <a:spLocks/>
              </p:cNvSpPr>
              <p:nvPr/>
            </p:nvSpPr>
            <p:spPr bwMode="auto">
              <a:xfrm flipH="1">
                <a:off x="8093" y="1432"/>
                <a:ext cx="338" cy="337"/>
              </a:xfrm>
              <a:custGeom>
                <a:avLst/>
                <a:gdLst/>
                <a:ahLst/>
                <a:cxnLst>
                  <a:cxn ang="0">
                    <a:pos x="323" y="229"/>
                  </a:cxn>
                  <a:cxn ang="0">
                    <a:pos x="338" y="165"/>
                  </a:cxn>
                  <a:cxn ang="0">
                    <a:pos x="323" y="100"/>
                  </a:cxn>
                  <a:cxn ang="0">
                    <a:pos x="295" y="50"/>
                  </a:cxn>
                  <a:cxn ang="0">
                    <a:pos x="237" y="14"/>
                  </a:cxn>
                  <a:cxn ang="0">
                    <a:pos x="201" y="7"/>
                  </a:cxn>
                  <a:cxn ang="0">
                    <a:pos x="173" y="0"/>
                  </a:cxn>
                  <a:cxn ang="0">
                    <a:pos x="137" y="7"/>
                  </a:cxn>
                  <a:cxn ang="0">
                    <a:pos x="108" y="14"/>
                  </a:cxn>
                  <a:cxn ang="0">
                    <a:pos x="79" y="29"/>
                  </a:cxn>
                  <a:cxn ang="0">
                    <a:pos x="51" y="50"/>
                  </a:cxn>
                  <a:cxn ang="0">
                    <a:pos x="29" y="79"/>
                  </a:cxn>
                  <a:cxn ang="0">
                    <a:pos x="15" y="108"/>
                  </a:cxn>
                  <a:cxn ang="0">
                    <a:pos x="0" y="172"/>
                  </a:cxn>
                  <a:cxn ang="0">
                    <a:pos x="15" y="229"/>
                  </a:cxn>
                  <a:cxn ang="0">
                    <a:pos x="51" y="287"/>
                  </a:cxn>
                  <a:cxn ang="0">
                    <a:pos x="108" y="323"/>
                  </a:cxn>
                  <a:cxn ang="0">
                    <a:pos x="144" y="330"/>
                  </a:cxn>
                  <a:cxn ang="0">
                    <a:pos x="173" y="337"/>
                  </a:cxn>
                  <a:cxn ang="0">
                    <a:pos x="201" y="330"/>
                  </a:cxn>
                  <a:cxn ang="0">
                    <a:pos x="237" y="323"/>
                  </a:cxn>
                  <a:cxn ang="0">
                    <a:pos x="259" y="308"/>
                  </a:cxn>
                  <a:cxn ang="0">
                    <a:pos x="288" y="287"/>
                  </a:cxn>
                  <a:cxn ang="0">
                    <a:pos x="309" y="258"/>
                  </a:cxn>
                  <a:cxn ang="0">
                    <a:pos x="323" y="229"/>
                  </a:cxn>
                </a:cxnLst>
                <a:rect l="0" t="0" r="r" b="b"/>
                <a:pathLst>
                  <a:path w="338" h="337">
                    <a:moveTo>
                      <a:pt x="323" y="229"/>
                    </a:moveTo>
                    <a:lnTo>
                      <a:pt x="338" y="165"/>
                    </a:lnTo>
                    <a:lnTo>
                      <a:pt x="323" y="100"/>
                    </a:lnTo>
                    <a:lnTo>
                      <a:pt x="295" y="50"/>
                    </a:lnTo>
                    <a:lnTo>
                      <a:pt x="237" y="14"/>
                    </a:lnTo>
                    <a:lnTo>
                      <a:pt x="201" y="7"/>
                    </a:lnTo>
                    <a:lnTo>
                      <a:pt x="173" y="0"/>
                    </a:lnTo>
                    <a:lnTo>
                      <a:pt x="137" y="7"/>
                    </a:lnTo>
                    <a:lnTo>
                      <a:pt x="108" y="14"/>
                    </a:lnTo>
                    <a:lnTo>
                      <a:pt x="79" y="29"/>
                    </a:lnTo>
                    <a:lnTo>
                      <a:pt x="51" y="50"/>
                    </a:lnTo>
                    <a:lnTo>
                      <a:pt x="29" y="79"/>
                    </a:lnTo>
                    <a:lnTo>
                      <a:pt x="15" y="108"/>
                    </a:lnTo>
                    <a:lnTo>
                      <a:pt x="0" y="172"/>
                    </a:lnTo>
                    <a:lnTo>
                      <a:pt x="15" y="229"/>
                    </a:lnTo>
                    <a:lnTo>
                      <a:pt x="51" y="287"/>
                    </a:lnTo>
                    <a:lnTo>
                      <a:pt x="108" y="323"/>
                    </a:lnTo>
                    <a:lnTo>
                      <a:pt x="144" y="330"/>
                    </a:lnTo>
                    <a:lnTo>
                      <a:pt x="173" y="337"/>
                    </a:lnTo>
                    <a:lnTo>
                      <a:pt x="201" y="330"/>
                    </a:lnTo>
                    <a:lnTo>
                      <a:pt x="237" y="323"/>
                    </a:lnTo>
                    <a:lnTo>
                      <a:pt x="259" y="308"/>
                    </a:lnTo>
                    <a:lnTo>
                      <a:pt x="288" y="287"/>
                    </a:lnTo>
                    <a:lnTo>
                      <a:pt x="309" y="258"/>
                    </a:lnTo>
                    <a:lnTo>
                      <a:pt x="323" y="229"/>
                    </a:lnTo>
                    <a:close/>
                  </a:path>
                </a:pathLst>
              </a:custGeom>
              <a:solidFill>
                <a:schemeClr val="tx1"/>
              </a:solidFill>
              <a:ln w="38100" cmpd="sng">
                <a:solidFill>
                  <a:srgbClr val="002060"/>
                </a:solidFill>
                <a:round/>
                <a:headEnd/>
                <a:tailEnd/>
              </a:ln>
            </p:spPr>
            <p:txBody>
              <a:bodyPr/>
              <a:lstStyle/>
              <a:p>
                <a:endParaRPr lang="en-US"/>
              </a:p>
            </p:txBody>
          </p:sp>
          <p:sp>
            <p:nvSpPr>
              <p:cNvPr id="77" name="Freeform 12"/>
              <p:cNvSpPr>
                <a:spLocks/>
              </p:cNvSpPr>
              <p:nvPr/>
            </p:nvSpPr>
            <p:spPr bwMode="auto">
              <a:xfrm flipH="1">
                <a:off x="8237" y="2142"/>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sp>
            <p:nvSpPr>
              <p:cNvPr id="78" name="Freeform 13"/>
              <p:cNvSpPr>
                <a:spLocks/>
              </p:cNvSpPr>
              <p:nvPr/>
            </p:nvSpPr>
            <p:spPr bwMode="auto">
              <a:xfrm flipH="1">
                <a:off x="8100" y="2880"/>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grpSp>
        <p:grpSp>
          <p:nvGrpSpPr>
            <p:cNvPr id="6" name="Group 14"/>
            <p:cNvGrpSpPr>
              <a:grpSpLocks/>
            </p:cNvGrpSpPr>
            <p:nvPr/>
          </p:nvGrpSpPr>
          <p:grpSpPr bwMode="auto">
            <a:xfrm>
              <a:off x="6399" y="1080"/>
              <a:ext cx="3805" cy="2516"/>
              <a:chOff x="6399" y="1080"/>
              <a:chExt cx="3805" cy="2516"/>
            </a:xfrm>
          </p:grpSpPr>
          <p:sp>
            <p:nvSpPr>
              <p:cNvPr id="67" name="Text Box 15"/>
              <p:cNvSpPr txBox="1">
                <a:spLocks noChangeArrowheads="1"/>
              </p:cNvSpPr>
              <p:nvPr/>
            </p:nvSpPr>
            <p:spPr bwMode="auto">
              <a:xfrm>
                <a:off x="6399" y="1080"/>
                <a:ext cx="1770" cy="580"/>
              </a:xfrm>
              <a:prstGeom prst="rect">
                <a:avLst/>
              </a:prstGeom>
              <a:noFill/>
              <a:ln w="9525">
                <a:noFill/>
                <a:miter lim="800000"/>
                <a:headEnd/>
                <a:tailEnd/>
              </a:ln>
            </p:spPr>
            <p:txBody>
              <a:bodyPr/>
              <a:lstStyle/>
              <a:p>
                <a:r>
                  <a:rPr lang="en-US" sz="2400" b="1" dirty="0"/>
                  <a:t>S</a:t>
                </a:r>
                <a:r>
                  <a:rPr lang="en-US" sz="2400" dirty="0"/>
                  <a:t>pace</a:t>
                </a:r>
              </a:p>
            </p:txBody>
          </p:sp>
          <p:sp>
            <p:nvSpPr>
              <p:cNvPr id="68" name="Text Box 16"/>
              <p:cNvSpPr txBox="1">
                <a:spLocks noChangeArrowheads="1"/>
              </p:cNvSpPr>
              <p:nvPr/>
            </p:nvSpPr>
            <p:spPr bwMode="auto">
              <a:xfrm>
                <a:off x="6759" y="1656"/>
                <a:ext cx="2670" cy="544"/>
              </a:xfrm>
              <a:prstGeom prst="rect">
                <a:avLst/>
              </a:prstGeom>
              <a:noFill/>
              <a:ln w="9525">
                <a:noFill/>
                <a:miter lim="800000"/>
                <a:headEnd/>
                <a:tailEnd/>
              </a:ln>
            </p:spPr>
            <p:txBody>
              <a:bodyPr/>
              <a:lstStyle/>
              <a:p>
                <a:r>
                  <a:rPr lang="en-US" sz="2400" b="1" dirty="0"/>
                  <a:t>T</a:t>
                </a:r>
                <a:r>
                  <a:rPr lang="en-US" sz="2400" dirty="0"/>
                  <a:t>echnology</a:t>
                </a:r>
              </a:p>
            </p:txBody>
          </p:sp>
          <p:sp>
            <p:nvSpPr>
              <p:cNvPr id="69" name="Text Box 17"/>
              <p:cNvSpPr txBox="1">
                <a:spLocks noChangeArrowheads="1"/>
              </p:cNvSpPr>
              <p:nvPr/>
            </p:nvSpPr>
            <p:spPr bwMode="auto">
              <a:xfrm>
                <a:off x="6939" y="2376"/>
                <a:ext cx="3265" cy="684"/>
              </a:xfrm>
              <a:prstGeom prst="rect">
                <a:avLst/>
              </a:prstGeom>
              <a:noFill/>
              <a:ln w="9525">
                <a:noFill/>
                <a:miter lim="800000"/>
                <a:headEnd/>
                <a:tailEnd/>
              </a:ln>
            </p:spPr>
            <p:txBody>
              <a:bodyPr/>
              <a:lstStyle/>
              <a:p>
                <a:r>
                  <a:rPr lang="en-US" sz="2400" b="1" dirty="0"/>
                  <a:t>a</a:t>
                </a:r>
                <a:r>
                  <a:rPr lang="en-US" sz="2400" dirty="0"/>
                  <a:t>nd </a:t>
                </a:r>
                <a:r>
                  <a:rPr lang="en-US" sz="2400" b="1" dirty="0"/>
                  <a:t>R</a:t>
                </a:r>
                <a:r>
                  <a:rPr lang="en-US" sz="2400" dirty="0"/>
                  <a:t>obotic </a:t>
                </a:r>
              </a:p>
            </p:txBody>
          </p:sp>
          <p:sp>
            <p:nvSpPr>
              <p:cNvPr id="70" name="Text Box 18"/>
              <p:cNvSpPr txBox="1">
                <a:spLocks noChangeArrowheads="1"/>
              </p:cNvSpPr>
              <p:nvPr/>
            </p:nvSpPr>
            <p:spPr bwMode="auto">
              <a:xfrm>
                <a:off x="6759" y="3056"/>
                <a:ext cx="3420" cy="540"/>
              </a:xfrm>
              <a:prstGeom prst="rect">
                <a:avLst/>
              </a:prstGeom>
              <a:noFill/>
              <a:ln w="9525">
                <a:noFill/>
                <a:miter lim="800000"/>
                <a:headEnd/>
                <a:tailEnd/>
              </a:ln>
            </p:spPr>
            <p:txBody>
              <a:bodyPr/>
              <a:lstStyle/>
              <a:p>
                <a:r>
                  <a:rPr lang="en-US" sz="2400" b="1" dirty="0"/>
                  <a:t>S</a:t>
                </a:r>
                <a:r>
                  <a:rPr lang="en-US" sz="2400" dirty="0"/>
                  <a:t>ystems</a:t>
                </a:r>
                <a:r>
                  <a:rPr lang="en-US" sz="1400" dirty="0"/>
                  <a:t> </a:t>
                </a:r>
                <a:endParaRPr lang="en-US" dirty="0"/>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Fifth Discipline: The art of practice of the learning organization</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“A shared vision is not an idea.  It is not even an important idea such as freedom.  It is, rather, a force in people’s hearts, a force of impressive power.  It may be inspired by an idea, but once it goes further—if it is compelling enough to acquire the support of more than one person—then it is no longer an abstraction.  It is palpable.  People begin to see it as if it exists.  Few, if any, forces in human affairs are as powerful as shared vision.” (</a:t>
            </a:r>
            <a:r>
              <a:rPr lang="en-US" dirty="0" err="1" smtClean="0"/>
              <a:t>Senge</a:t>
            </a:r>
            <a:r>
              <a:rPr lang="en-US" dirty="0" smtClean="0"/>
              <a:t>, 1990, p.192)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Whatever it Takes: How professional learning communities respond when kids don’t learn</a:t>
            </a:r>
            <a:endParaRPr lang="en-US" sz="2800" dirty="0"/>
          </a:p>
        </p:txBody>
      </p:sp>
      <p:sp>
        <p:nvSpPr>
          <p:cNvPr id="3" name="Content Placeholder 2"/>
          <p:cNvSpPr>
            <a:spLocks noGrp="1"/>
          </p:cNvSpPr>
          <p:nvPr>
            <p:ph sz="quarter" idx="1"/>
          </p:nvPr>
        </p:nvSpPr>
        <p:spPr/>
        <p:txBody>
          <a:bodyPr>
            <a:normAutofit lnSpcReduction="10000"/>
          </a:bodyPr>
          <a:lstStyle/>
          <a:p>
            <a:r>
              <a:rPr lang="en-US" dirty="0" smtClean="0"/>
              <a:t>“As educators develop their capacity to function as a PLC, they create a culture that stretches the hopes, aspirations, and performance of students and adults alike.  Students are encouraged to stretch beyond their comfort zone and pursue challenging curriculum.  Teachers are stretched to develop and implement more effective strategies in their classrooms…a stretch culture rests upon high expectations” (</a:t>
            </a:r>
            <a:r>
              <a:rPr lang="en-US" dirty="0" err="1" smtClean="0"/>
              <a:t>DuFour</a:t>
            </a:r>
            <a:r>
              <a:rPr lang="en-US" dirty="0" smtClean="0"/>
              <a:t>, 2004, p.179-80)</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do we do when classes are not pure academy students?</a:t>
            </a:r>
          </a:p>
          <a:p>
            <a:pPr lvl="1"/>
            <a:r>
              <a:rPr lang="en-US" dirty="0" smtClean="0"/>
              <a:t>By looking closely at state standards and pacing calendars, while being open to creative methods of implementation, we are finding ways to integrate our renewable energy themes, regardless of whether students have joined the academy.  A positive result is that there are instances when students have joined the academy as they have felt a connection to the academy theme, students, and faculty.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What if students are not in all four grade level courses?</a:t>
            </a:r>
          </a:p>
          <a:p>
            <a:pPr lvl="1"/>
            <a:r>
              <a:rPr lang="en-US" dirty="0" smtClean="0"/>
              <a:t>Projects implemented by all four teachers as “team teaching” projects have not worked for us for this reason.  When we find natural fits for the renewable energy curriculum within each course, though there is a broader connection, there is not a specific connection across courses.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What if students are on different math tracks?</a:t>
            </a:r>
          </a:p>
          <a:p>
            <a:pPr lvl="1"/>
            <a:r>
              <a:rPr lang="en-US" dirty="0" smtClean="0"/>
              <a:t>Since this vision is truly 4x4x4, even if academy students in a math class are in different English or science classes, they are still being introduced to the renewable energy themes as they apply to that particular course.  The same goes for having English students that are at different math level.</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What if students are new to the academy and their peers had this last year but they didn’t?</a:t>
            </a:r>
          </a:p>
          <a:p>
            <a:pPr lvl="1"/>
            <a:r>
              <a:rPr lang="en-US" dirty="0" smtClean="0"/>
              <a:t>Though there is collaboration to build vertically within a subject area, natural fits into existing standards and pacing calendars are not dependant upon the previous year.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How do I “make this fit” my pacing calendar and state standards?</a:t>
            </a:r>
          </a:p>
          <a:p>
            <a:pPr lvl="1"/>
            <a:r>
              <a:rPr lang="en-US" dirty="0" smtClean="0"/>
              <a:t>Don’t make it fit.  Each teacher is a content expert and a professional.  Our goal is that after experiencing all three types of collaboration (the 4x4x4) teachers will eventually find natural fits as they intentionally learn more about renewable energy.  The renewable energy experts in the academy also look at pacing calendars and standards for subject areas and try to ask questions that might help collaboratively to utilize both sets of expertise to find those natural fits.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I don’t have time to become an expert on Wind, Solar, Geo, and Bio energies.</a:t>
            </a:r>
          </a:p>
          <a:p>
            <a:pPr lvl="1"/>
            <a:r>
              <a:rPr lang="en-US" dirty="0" smtClean="0"/>
              <a:t>We have renewable energy experts within the academy team that are not subject area experts on how to apply the theme to other subjects.  Our renewable energy experts try to look for natural connections and research for resources (such as narratives, speeches, math problems) and propose those to content experts so try and find those natural fits.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 don’t think my subject works well with this theme.</a:t>
            </a:r>
          </a:p>
          <a:p>
            <a:pPr lvl="1"/>
            <a:r>
              <a:rPr lang="en-US" dirty="0" smtClean="0"/>
              <a:t>Through the collaboration process between subject areas, the goal is to think outside the box and find natural fits.  For instance, in the English 10 standards, students analyze and write persuasive speeches.  The trick is finding speeches on renewable energy with grade level appropriate vocabulary to analyze while providing resources that students may use to research prior to writing their own persuasive speech.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I feel like this is putting more work on what I already feel is an overworked schedule.  I thought we were supposed to be “doing less….better”.</a:t>
            </a:r>
          </a:p>
          <a:p>
            <a:pPr lvl="1"/>
            <a:r>
              <a:rPr lang="en-US" dirty="0" smtClean="0"/>
              <a:t>The goal is to adhere to the “natural fit” philosophy, while using individual professional expertise to support one another.  This PLC process supports one another while maintaining high expectations.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What is our 4x4x4 matrix?</a:t>
            </a:r>
            <a:endParaRPr lang="en-US" dirty="0"/>
          </a:p>
        </p:txBody>
      </p:sp>
      <p:pic>
        <p:nvPicPr>
          <p:cNvPr id="5" name="Picture 4" descr="Earth Cube.jpg"/>
          <p:cNvPicPr>
            <a:picLocks noChangeAspect="1"/>
          </p:cNvPicPr>
          <p:nvPr/>
        </p:nvPicPr>
        <p:blipFill>
          <a:blip r:embed="rId2" cstate="print"/>
          <a:stretch>
            <a:fillRect/>
          </a:stretch>
        </p:blipFill>
        <p:spPr>
          <a:xfrm>
            <a:off x="1981200" y="1295400"/>
            <a:ext cx="5105775" cy="5221232"/>
          </a:xfrm>
          <a:prstGeom prst="rect">
            <a:avLst/>
          </a:prstGeom>
        </p:spPr>
      </p:pic>
      <p:sp>
        <p:nvSpPr>
          <p:cNvPr id="6" name="TextBox 5"/>
          <p:cNvSpPr txBox="1"/>
          <p:nvPr/>
        </p:nvSpPr>
        <p:spPr>
          <a:xfrm rot="2657524">
            <a:off x="1766893" y="5523685"/>
            <a:ext cx="1872460" cy="584775"/>
          </a:xfrm>
          <a:prstGeom prst="rect">
            <a:avLst/>
          </a:prstGeom>
          <a:noFill/>
        </p:spPr>
        <p:txBody>
          <a:bodyPr wrap="square" rtlCol="0">
            <a:spAutoFit/>
          </a:bodyPr>
          <a:lstStyle/>
          <a:p>
            <a:r>
              <a:rPr lang="en-US" sz="3200" dirty="0" smtClean="0">
                <a:solidFill>
                  <a:srgbClr val="0A02A0"/>
                </a:solidFill>
              </a:rPr>
              <a:t>Subject</a:t>
            </a:r>
            <a:endParaRPr lang="en-US" sz="3200" dirty="0">
              <a:solidFill>
                <a:srgbClr val="0A02A0"/>
              </a:solidFill>
            </a:endParaRPr>
          </a:p>
        </p:txBody>
      </p:sp>
      <p:sp>
        <p:nvSpPr>
          <p:cNvPr id="7" name="TextBox 6"/>
          <p:cNvSpPr txBox="1"/>
          <p:nvPr/>
        </p:nvSpPr>
        <p:spPr>
          <a:xfrm rot="5173629">
            <a:off x="864929" y="3175653"/>
            <a:ext cx="1872460" cy="584775"/>
          </a:xfrm>
          <a:prstGeom prst="rect">
            <a:avLst/>
          </a:prstGeom>
          <a:noFill/>
        </p:spPr>
        <p:txBody>
          <a:bodyPr wrap="square" rtlCol="0">
            <a:spAutoFit/>
          </a:bodyPr>
          <a:lstStyle/>
          <a:p>
            <a:r>
              <a:rPr lang="en-US" sz="3200" dirty="0" smtClean="0">
                <a:solidFill>
                  <a:srgbClr val="0A02A0"/>
                </a:solidFill>
              </a:rPr>
              <a:t>Grade</a:t>
            </a:r>
            <a:endParaRPr lang="en-US" sz="3200" dirty="0">
              <a:solidFill>
                <a:srgbClr val="0A02A0"/>
              </a:solidFill>
            </a:endParaRPr>
          </a:p>
        </p:txBody>
      </p:sp>
      <p:sp>
        <p:nvSpPr>
          <p:cNvPr id="8" name="TextBox 7"/>
          <p:cNvSpPr txBox="1"/>
          <p:nvPr/>
        </p:nvSpPr>
        <p:spPr>
          <a:xfrm rot="20345165">
            <a:off x="3996036" y="5653678"/>
            <a:ext cx="4460610" cy="584775"/>
          </a:xfrm>
          <a:prstGeom prst="rect">
            <a:avLst/>
          </a:prstGeom>
          <a:noFill/>
        </p:spPr>
        <p:txBody>
          <a:bodyPr wrap="square" rtlCol="0">
            <a:spAutoFit/>
          </a:bodyPr>
          <a:lstStyle/>
          <a:p>
            <a:r>
              <a:rPr lang="en-US" sz="3200" dirty="0" smtClean="0">
                <a:solidFill>
                  <a:srgbClr val="0A02A0"/>
                </a:solidFill>
              </a:rPr>
              <a:t>Renewable Energy</a:t>
            </a:r>
            <a:endParaRPr lang="en-US" sz="3200" dirty="0">
              <a:solidFill>
                <a:srgbClr val="0A02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038600"/>
            <a:ext cx="6781800" cy="1828800"/>
          </a:xfrm>
        </p:spPr>
        <p:txBody>
          <a:bodyPr>
            <a:normAutofit/>
          </a:bodyPr>
          <a:lstStyle/>
          <a:p>
            <a:r>
              <a:rPr lang="en-US" cap="none" dirty="0" smtClean="0">
                <a:solidFill>
                  <a:srgbClr val="FFFFFF"/>
                </a:solidFill>
                <a:latin typeface="Tw Cen MT" pitchFamily="34" charset="0"/>
              </a:rPr>
              <a:t>CURRICULUM</a:t>
            </a:r>
            <a:endParaRPr lang="en-US" dirty="0"/>
          </a:p>
        </p:txBody>
      </p:sp>
      <p:sp>
        <p:nvSpPr>
          <p:cNvPr id="3" name="Subtitle 2"/>
          <p:cNvSpPr>
            <a:spLocks noGrp="1"/>
          </p:cNvSpPr>
          <p:nvPr>
            <p:ph type="subTitle" idx="1"/>
          </p:nvPr>
        </p:nvSpPr>
        <p:spPr/>
        <p:txBody>
          <a:bodyPr/>
          <a:lstStyle/>
          <a:p>
            <a:r>
              <a:rPr lang="en-US" dirty="0" smtClean="0">
                <a:latin typeface="Tw Cen MT" pitchFamily="34" charset="0"/>
              </a:rPr>
              <a:t>Curriculum, Collaboration, Challenges</a:t>
            </a:r>
          </a:p>
        </p:txBody>
      </p:sp>
      <p:grpSp>
        <p:nvGrpSpPr>
          <p:cNvPr id="4" name="Group 4"/>
          <p:cNvGrpSpPr>
            <a:grpSpLocks/>
          </p:cNvGrpSpPr>
          <p:nvPr/>
        </p:nvGrpSpPr>
        <p:grpSpPr bwMode="auto">
          <a:xfrm>
            <a:off x="609600" y="762000"/>
            <a:ext cx="5333966" cy="2378075"/>
            <a:chOff x="3420" y="1080"/>
            <a:chExt cx="6784" cy="3024"/>
          </a:xfrm>
        </p:grpSpPr>
        <p:grpSp>
          <p:nvGrpSpPr>
            <p:cNvPr id="5" name="Group 5"/>
            <p:cNvGrpSpPr>
              <a:grpSpLocks/>
            </p:cNvGrpSpPr>
            <p:nvPr/>
          </p:nvGrpSpPr>
          <p:grpSpPr bwMode="auto">
            <a:xfrm>
              <a:off x="3420" y="1186"/>
              <a:ext cx="3446" cy="2918"/>
              <a:chOff x="5121" y="830"/>
              <a:chExt cx="3446" cy="2918"/>
            </a:xfrm>
          </p:grpSpPr>
          <p:sp>
            <p:nvSpPr>
              <p:cNvPr id="71" name="Freeform 6"/>
              <p:cNvSpPr>
                <a:spLocks/>
              </p:cNvSpPr>
              <p:nvPr/>
            </p:nvSpPr>
            <p:spPr bwMode="auto">
              <a:xfrm flipH="1">
                <a:off x="5135" y="952"/>
                <a:ext cx="934" cy="1075"/>
              </a:xfrm>
              <a:custGeom>
                <a:avLst/>
                <a:gdLst/>
                <a:ahLst/>
                <a:cxnLst>
                  <a:cxn ang="0">
                    <a:pos x="359" y="1068"/>
                  </a:cxn>
                  <a:cxn ang="0">
                    <a:pos x="934" y="1075"/>
                  </a:cxn>
                  <a:cxn ang="0">
                    <a:pos x="883" y="889"/>
                  </a:cxn>
                  <a:cxn ang="0">
                    <a:pos x="812" y="717"/>
                  </a:cxn>
                  <a:cxn ang="0">
                    <a:pos x="718" y="559"/>
                  </a:cxn>
                  <a:cxn ang="0">
                    <a:pos x="611" y="408"/>
                  </a:cxn>
                  <a:cxn ang="0">
                    <a:pos x="474" y="279"/>
                  </a:cxn>
                  <a:cxn ang="0">
                    <a:pos x="331" y="165"/>
                  </a:cxn>
                  <a:cxn ang="0">
                    <a:pos x="173" y="71"/>
                  </a:cxn>
                  <a:cxn ang="0">
                    <a:pos x="0" y="0"/>
                  </a:cxn>
                  <a:cxn ang="0">
                    <a:pos x="359" y="1068"/>
                  </a:cxn>
                </a:cxnLst>
                <a:rect l="0" t="0" r="r" b="b"/>
                <a:pathLst>
                  <a:path w="934" h="1075">
                    <a:moveTo>
                      <a:pt x="359" y="1068"/>
                    </a:moveTo>
                    <a:lnTo>
                      <a:pt x="934" y="1075"/>
                    </a:lnTo>
                    <a:lnTo>
                      <a:pt x="883" y="889"/>
                    </a:lnTo>
                    <a:lnTo>
                      <a:pt x="812" y="717"/>
                    </a:lnTo>
                    <a:lnTo>
                      <a:pt x="718" y="559"/>
                    </a:lnTo>
                    <a:lnTo>
                      <a:pt x="611" y="408"/>
                    </a:lnTo>
                    <a:lnTo>
                      <a:pt x="474" y="279"/>
                    </a:lnTo>
                    <a:lnTo>
                      <a:pt x="331" y="165"/>
                    </a:lnTo>
                    <a:lnTo>
                      <a:pt x="173" y="71"/>
                    </a:lnTo>
                    <a:lnTo>
                      <a:pt x="0" y="0"/>
                    </a:lnTo>
                    <a:lnTo>
                      <a:pt x="359" y="1068"/>
                    </a:lnTo>
                    <a:close/>
                  </a:path>
                </a:pathLst>
              </a:custGeom>
              <a:solidFill>
                <a:schemeClr val="tx1"/>
              </a:solidFill>
              <a:ln w="38100" cmpd="sng">
                <a:solidFill>
                  <a:srgbClr val="002060"/>
                </a:solidFill>
                <a:round/>
                <a:headEnd/>
                <a:tailEnd/>
              </a:ln>
            </p:spPr>
            <p:txBody>
              <a:bodyPr/>
              <a:lstStyle/>
              <a:p>
                <a:endParaRPr lang="en-US"/>
              </a:p>
            </p:txBody>
          </p:sp>
          <p:sp>
            <p:nvSpPr>
              <p:cNvPr id="72" name="Freeform 7"/>
              <p:cNvSpPr>
                <a:spLocks/>
              </p:cNvSpPr>
              <p:nvPr/>
            </p:nvSpPr>
            <p:spPr bwMode="auto">
              <a:xfrm flipH="1">
                <a:off x="5695" y="3174"/>
                <a:ext cx="1142" cy="574"/>
              </a:xfrm>
              <a:custGeom>
                <a:avLst/>
                <a:gdLst/>
                <a:ahLst/>
                <a:cxnLst>
                  <a:cxn ang="0">
                    <a:pos x="747" y="0"/>
                  </a:cxn>
                  <a:cxn ang="0">
                    <a:pos x="0" y="545"/>
                  </a:cxn>
                  <a:cxn ang="0">
                    <a:pos x="36" y="552"/>
                  </a:cxn>
                  <a:cxn ang="0">
                    <a:pos x="72" y="552"/>
                  </a:cxn>
                  <a:cxn ang="0">
                    <a:pos x="108" y="560"/>
                  </a:cxn>
                  <a:cxn ang="0">
                    <a:pos x="144" y="567"/>
                  </a:cxn>
                  <a:cxn ang="0">
                    <a:pos x="180" y="567"/>
                  </a:cxn>
                  <a:cxn ang="0">
                    <a:pos x="216" y="574"/>
                  </a:cxn>
                  <a:cxn ang="0">
                    <a:pos x="251" y="574"/>
                  </a:cxn>
                  <a:cxn ang="0">
                    <a:pos x="287" y="574"/>
                  </a:cxn>
                  <a:cxn ang="0">
                    <a:pos x="402" y="567"/>
                  </a:cxn>
                  <a:cxn ang="0">
                    <a:pos x="517" y="552"/>
                  </a:cxn>
                  <a:cxn ang="0">
                    <a:pos x="632" y="531"/>
                  </a:cxn>
                  <a:cxn ang="0">
                    <a:pos x="740" y="495"/>
                  </a:cxn>
                  <a:cxn ang="0">
                    <a:pos x="847" y="459"/>
                  </a:cxn>
                  <a:cxn ang="0">
                    <a:pos x="948" y="409"/>
                  </a:cxn>
                  <a:cxn ang="0">
                    <a:pos x="1048" y="352"/>
                  </a:cxn>
                  <a:cxn ang="0">
                    <a:pos x="1142" y="287"/>
                  </a:cxn>
                  <a:cxn ang="0">
                    <a:pos x="747" y="0"/>
                  </a:cxn>
                </a:cxnLst>
                <a:rect l="0" t="0" r="r" b="b"/>
                <a:pathLst>
                  <a:path w="1142" h="574">
                    <a:moveTo>
                      <a:pt x="747" y="0"/>
                    </a:moveTo>
                    <a:lnTo>
                      <a:pt x="0" y="545"/>
                    </a:lnTo>
                    <a:lnTo>
                      <a:pt x="36" y="552"/>
                    </a:lnTo>
                    <a:lnTo>
                      <a:pt x="72" y="552"/>
                    </a:lnTo>
                    <a:lnTo>
                      <a:pt x="108" y="560"/>
                    </a:lnTo>
                    <a:lnTo>
                      <a:pt x="144" y="567"/>
                    </a:lnTo>
                    <a:lnTo>
                      <a:pt x="180" y="567"/>
                    </a:lnTo>
                    <a:lnTo>
                      <a:pt x="216" y="574"/>
                    </a:lnTo>
                    <a:lnTo>
                      <a:pt x="251" y="574"/>
                    </a:lnTo>
                    <a:lnTo>
                      <a:pt x="287" y="574"/>
                    </a:lnTo>
                    <a:lnTo>
                      <a:pt x="402" y="567"/>
                    </a:lnTo>
                    <a:lnTo>
                      <a:pt x="517" y="552"/>
                    </a:lnTo>
                    <a:lnTo>
                      <a:pt x="632" y="531"/>
                    </a:lnTo>
                    <a:lnTo>
                      <a:pt x="740" y="495"/>
                    </a:lnTo>
                    <a:lnTo>
                      <a:pt x="847" y="459"/>
                    </a:lnTo>
                    <a:lnTo>
                      <a:pt x="948" y="409"/>
                    </a:lnTo>
                    <a:lnTo>
                      <a:pt x="1048" y="352"/>
                    </a:lnTo>
                    <a:lnTo>
                      <a:pt x="1142" y="287"/>
                    </a:lnTo>
                    <a:lnTo>
                      <a:pt x="747" y="0"/>
                    </a:lnTo>
                    <a:close/>
                  </a:path>
                </a:pathLst>
              </a:custGeom>
              <a:solidFill>
                <a:schemeClr val="tx1"/>
              </a:solidFill>
              <a:ln w="38100" cmpd="sng">
                <a:solidFill>
                  <a:srgbClr val="002060"/>
                </a:solidFill>
                <a:round/>
                <a:headEnd/>
                <a:tailEnd/>
              </a:ln>
            </p:spPr>
            <p:txBody>
              <a:bodyPr/>
              <a:lstStyle/>
              <a:p>
                <a:endParaRPr lang="en-US"/>
              </a:p>
            </p:txBody>
          </p:sp>
          <p:sp>
            <p:nvSpPr>
              <p:cNvPr id="73" name="Freeform 8"/>
              <p:cNvSpPr>
                <a:spLocks/>
              </p:cNvSpPr>
              <p:nvPr/>
            </p:nvSpPr>
            <p:spPr bwMode="auto">
              <a:xfrm flipH="1">
                <a:off x="5121" y="2479"/>
                <a:ext cx="352" cy="624"/>
              </a:xfrm>
              <a:custGeom>
                <a:avLst/>
                <a:gdLst/>
                <a:ahLst/>
                <a:cxnLst>
                  <a:cxn ang="0">
                    <a:pos x="0" y="258"/>
                  </a:cxn>
                  <a:cxn ang="0">
                    <a:pos x="115" y="624"/>
                  </a:cxn>
                  <a:cxn ang="0">
                    <a:pos x="158" y="552"/>
                  </a:cxn>
                  <a:cxn ang="0">
                    <a:pos x="201" y="480"/>
                  </a:cxn>
                  <a:cxn ang="0">
                    <a:pos x="237" y="409"/>
                  </a:cxn>
                  <a:cxn ang="0">
                    <a:pos x="273" y="330"/>
                  </a:cxn>
                  <a:cxn ang="0">
                    <a:pos x="302" y="251"/>
                  </a:cxn>
                  <a:cxn ang="0">
                    <a:pos x="323" y="172"/>
                  </a:cxn>
                  <a:cxn ang="0">
                    <a:pos x="338" y="86"/>
                  </a:cxn>
                  <a:cxn ang="0">
                    <a:pos x="352" y="0"/>
                  </a:cxn>
                  <a:cxn ang="0">
                    <a:pos x="0" y="258"/>
                  </a:cxn>
                </a:cxnLst>
                <a:rect l="0" t="0" r="r" b="b"/>
                <a:pathLst>
                  <a:path w="352" h="624">
                    <a:moveTo>
                      <a:pt x="0" y="258"/>
                    </a:moveTo>
                    <a:lnTo>
                      <a:pt x="115" y="624"/>
                    </a:lnTo>
                    <a:lnTo>
                      <a:pt x="158" y="552"/>
                    </a:lnTo>
                    <a:lnTo>
                      <a:pt x="201" y="480"/>
                    </a:lnTo>
                    <a:lnTo>
                      <a:pt x="237" y="409"/>
                    </a:lnTo>
                    <a:lnTo>
                      <a:pt x="273" y="330"/>
                    </a:lnTo>
                    <a:lnTo>
                      <a:pt x="302" y="251"/>
                    </a:lnTo>
                    <a:lnTo>
                      <a:pt x="323" y="172"/>
                    </a:lnTo>
                    <a:lnTo>
                      <a:pt x="338" y="86"/>
                    </a:lnTo>
                    <a:lnTo>
                      <a:pt x="352" y="0"/>
                    </a:lnTo>
                    <a:lnTo>
                      <a:pt x="0" y="258"/>
                    </a:lnTo>
                    <a:close/>
                  </a:path>
                </a:pathLst>
              </a:custGeom>
              <a:solidFill>
                <a:schemeClr val="tx1"/>
              </a:solidFill>
              <a:ln w="38100" cmpd="sng">
                <a:solidFill>
                  <a:srgbClr val="002060"/>
                </a:solidFill>
                <a:round/>
                <a:headEnd/>
                <a:tailEnd/>
              </a:ln>
            </p:spPr>
            <p:txBody>
              <a:bodyPr/>
              <a:lstStyle/>
              <a:p>
                <a:endParaRPr lang="en-US" dirty="0"/>
              </a:p>
            </p:txBody>
          </p:sp>
          <p:sp>
            <p:nvSpPr>
              <p:cNvPr id="74" name="Freeform 9"/>
              <p:cNvSpPr>
                <a:spLocks/>
              </p:cNvSpPr>
              <p:nvPr/>
            </p:nvSpPr>
            <p:spPr bwMode="auto">
              <a:xfrm flipH="1">
                <a:off x="6105" y="866"/>
                <a:ext cx="1895" cy="2810"/>
              </a:xfrm>
              <a:custGeom>
                <a:avLst/>
                <a:gdLst/>
                <a:ahLst/>
                <a:cxnLst>
                  <a:cxn ang="0">
                    <a:pos x="1307" y="1871"/>
                  </a:cxn>
                  <a:cxn ang="0">
                    <a:pos x="338" y="1161"/>
                  </a:cxn>
                  <a:cxn ang="0">
                    <a:pos x="1536" y="1154"/>
                  </a:cxn>
                  <a:cxn ang="0">
                    <a:pos x="1895" y="71"/>
                  </a:cxn>
                  <a:cxn ang="0">
                    <a:pos x="1838" y="57"/>
                  </a:cxn>
                  <a:cxn ang="0">
                    <a:pos x="1788" y="35"/>
                  </a:cxn>
                  <a:cxn ang="0">
                    <a:pos x="1730" y="28"/>
                  </a:cxn>
                  <a:cxn ang="0">
                    <a:pos x="1673" y="14"/>
                  </a:cxn>
                  <a:cxn ang="0">
                    <a:pos x="1623" y="7"/>
                  </a:cxn>
                  <a:cxn ang="0">
                    <a:pos x="1565" y="7"/>
                  </a:cxn>
                  <a:cxn ang="0">
                    <a:pos x="1508" y="0"/>
                  </a:cxn>
                  <a:cxn ang="0">
                    <a:pos x="1450" y="0"/>
                  </a:cxn>
                  <a:cxn ang="0">
                    <a:pos x="1300" y="7"/>
                  </a:cxn>
                  <a:cxn ang="0">
                    <a:pos x="1156" y="28"/>
                  </a:cxn>
                  <a:cxn ang="0">
                    <a:pos x="1020" y="64"/>
                  </a:cxn>
                  <a:cxn ang="0">
                    <a:pos x="890" y="114"/>
                  </a:cxn>
                  <a:cxn ang="0">
                    <a:pos x="761" y="172"/>
                  </a:cxn>
                  <a:cxn ang="0">
                    <a:pos x="639" y="243"/>
                  </a:cxn>
                  <a:cxn ang="0">
                    <a:pos x="531" y="329"/>
                  </a:cxn>
                  <a:cxn ang="0">
                    <a:pos x="424" y="423"/>
                  </a:cxn>
                  <a:cxn ang="0">
                    <a:pos x="330" y="523"/>
                  </a:cxn>
                  <a:cxn ang="0">
                    <a:pos x="251" y="638"/>
                  </a:cxn>
                  <a:cxn ang="0">
                    <a:pos x="172" y="752"/>
                  </a:cxn>
                  <a:cxn ang="0">
                    <a:pos x="115" y="882"/>
                  </a:cxn>
                  <a:cxn ang="0">
                    <a:pos x="65" y="1011"/>
                  </a:cxn>
                  <a:cxn ang="0">
                    <a:pos x="29" y="1147"/>
                  </a:cxn>
                  <a:cxn ang="0">
                    <a:pos x="7" y="1290"/>
                  </a:cxn>
                  <a:cxn ang="0">
                    <a:pos x="0" y="1441"/>
                  </a:cxn>
                  <a:cxn ang="0">
                    <a:pos x="22" y="1677"/>
                  </a:cxn>
                  <a:cxn ang="0">
                    <a:pos x="72" y="1900"/>
                  </a:cxn>
                  <a:cxn ang="0">
                    <a:pos x="165" y="2108"/>
                  </a:cxn>
                  <a:cxn ang="0">
                    <a:pos x="287" y="2294"/>
                  </a:cxn>
                  <a:cxn ang="0">
                    <a:pos x="431" y="2466"/>
                  </a:cxn>
                  <a:cxn ang="0">
                    <a:pos x="603" y="2610"/>
                  </a:cxn>
                  <a:cxn ang="0">
                    <a:pos x="797" y="2724"/>
                  </a:cxn>
                  <a:cxn ang="0">
                    <a:pos x="1005" y="2810"/>
                  </a:cxn>
                  <a:cxn ang="0">
                    <a:pos x="1307" y="1871"/>
                  </a:cxn>
                </a:cxnLst>
                <a:rect l="0" t="0" r="r" b="b"/>
                <a:pathLst>
                  <a:path w="1895" h="2810">
                    <a:moveTo>
                      <a:pt x="1307" y="1871"/>
                    </a:moveTo>
                    <a:lnTo>
                      <a:pt x="338" y="1161"/>
                    </a:lnTo>
                    <a:lnTo>
                      <a:pt x="1536" y="1154"/>
                    </a:lnTo>
                    <a:lnTo>
                      <a:pt x="1895" y="71"/>
                    </a:lnTo>
                    <a:lnTo>
                      <a:pt x="1838" y="57"/>
                    </a:lnTo>
                    <a:lnTo>
                      <a:pt x="1788" y="35"/>
                    </a:lnTo>
                    <a:lnTo>
                      <a:pt x="1730" y="28"/>
                    </a:lnTo>
                    <a:lnTo>
                      <a:pt x="1673" y="14"/>
                    </a:lnTo>
                    <a:lnTo>
                      <a:pt x="1623" y="7"/>
                    </a:lnTo>
                    <a:lnTo>
                      <a:pt x="1565" y="7"/>
                    </a:lnTo>
                    <a:lnTo>
                      <a:pt x="1508" y="0"/>
                    </a:lnTo>
                    <a:lnTo>
                      <a:pt x="1450" y="0"/>
                    </a:lnTo>
                    <a:lnTo>
                      <a:pt x="1300" y="7"/>
                    </a:lnTo>
                    <a:lnTo>
                      <a:pt x="1156" y="28"/>
                    </a:lnTo>
                    <a:lnTo>
                      <a:pt x="1020" y="64"/>
                    </a:lnTo>
                    <a:lnTo>
                      <a:pt x="890" y="114"/>
                    </a:lnTo>
                    <a:lnTo>
                      <a:pt x="761" y="172"/>
                    </a:lnTo>
                    <a:lnTo>
                      <a:pt x="639" y="243"/>
                    </a:lnTo>
                    <a:lnTo>
                      <a:pt x="531" y="329"/>
                    </a:lnTo>
                    <a:lnTo>
                      <a:pt x="424" y="423"/>
                    </a:lnTo>
                    <a:lnTo>
                      <a:pt x="330" y="523"/>
                    </a:lnTo>
                    <a:lnTo>
                      <a:pt x="251" y="638"/>
                    </a:lnTo>
                    <a:lnTo>
                      <a:pt x="172" y="752"/>
                    </a:lnTo>
                    <a:lnTo>
                      <a:pt x="115" y="882"/>
                    </a:lnTo>
                    <a:lnTo>
                      <a:pt x="65" y="1011"/>
                    </a:lnTo>
                    <a:lnTo>
                      <a:pt x="29" y="1147"/>
                    </a:lnTo>
                    <a:lnTo>
                      <a:pt x="7" y="1290"/>
                    </a:lnTo>
                    <a:lnTo>
                      <a:pt x="0" y="1441"/>
                    </a:lnTo>
                    <a:lnTo>
                      <a:pt x="22" y="1677"/>
                    </a:lnTo>
                    <a:lnTo>
                      <a:pt x="72" y="1900"/>
                    </a:lnTo>
                    <a:lnTo>
                      <a:pt x="165" y="2108"/>
                    </a:lnTo>
                    <a:lnTo>
                      <a:pt x="287" y="2294"/>
                    </a:lnTo>
                    <a:lnTo>
                      <a:pt x="431" y="2466"/>
                    </a:lnTo>
                    <a:lnTo>
                      <a:pt x="603" y="2610"/>
                    </a:lnTo>
                    <a:lnTo>
                      <a:pt x="797" y="2724"/>
                    </a:lnTo>
                    <a:lnTo>
                      <a:pt x="1005" y="2810"/>
                    </a:lnTo>
                    <a:lnTo>
                      <a:pt x="1307" y="1871"/>
                    </a:lnTo>
                    <a:close/>
                  </a:path>
                </a:pathLst>
              </a:custGeom>
              <a:solidFill>
                <a:schemeClr val="tx1"/>
              </a:solidFill>
              <a:ln w="38100" cmpd="sng">
                <a:solidFill>
                  <a:srgbClr val="002060"/>
                </a:solidFill>
                <a:round/>
                <a:headEnd/>
                <a:tailEnd/>
              </a:ln>
            </p:spPr>
            <p:txBody>
              <a:bodyPr/>
              <a:lstStyle/>
              <a:p>
                <a:endParaRPr lang="en-US"/>
              </a:p>
            </p:txBody>
          </p:sp>
          <p:sp>
            <p:nvSpPr>
              <p:cNvPr id="75" name="Freeform 10"/>
              <p:cNvSpPr>
                <a:spLocks/>
              </p:cNvSpPr>
              <p:nvPr/>
            </p:nvSpPr>
            <p:spPr bwMode="auto">
              <a:xfrm flipH="1">
                <a:off x="7691" y="830"/>
                <a:ext cx="338" cy="337"/>
              </a:xfrm>
              <a:custGeom>
                <a:avLst/>
                <a:gdLst/>
                <a:ahLst/>
                <a:cxnLst>
                  <a:cxn ang="0">
                    <a:pos x="288" y="287"/>
                  </a:cxn>
                  <a:cxn ang="0">
                    <a:pos x="324" y="229"/>
                  </a:cxn>
                  <a:cxn ang="0">
                    <a:pos x="338" y="165"/>
                  </a:cxn>
                  <a:cxn ang="0">
                    <a:pos x="324" y="107"/>
                  </a:cxn>
                  <a:cxn ang="0">
                    <a:pos x="288" y="50"/>
                  </a:cxn>
                  <a:cxn ang="0">
                    <a:pos x="259" y="28"/>
                  </a:cxn>
                  <a:cxn ang="0">
                    <a:pos x="230" y="14"/>
                  </a:cxn>
                  <a:cxn ang="0">
                    <a:pos x="201" y="7"/>
                  </a:cxn>
                  <a:cxn ang="0">
                    <a:pos x="173" y="0"/>
                  </a:cxn>
                  <a:cxn ang="0">
                    <a:pos x="137" y="7"/>
                  </a:cxn>
                  <a:cxn ang="0">
                    <a:pos x="108" y="14"/>
                  </a:cxn>
                  <a:cxn ang="0">
                    <a:pos x="79" y="28"/>
                  </a:cxn>
                  <a:cxn ang="0">
                    <a:pos x="51" y="50"/>
                  </a:cxn>
                  <a:cxn ang="0">
                    <a:pos x="15" y="107"/>
                  </a:cxn>
                  <a:cxn ang="0">
                    <a:pos x="0" y="165"/>
                  </a:cxn>
                  <a:cxn ang="0">
                    <a:pos x="15" y="229"/>
                  </a:cxn>
                  <a:cxn ang="0">
                    <a:pos x="51" y="287"/>
                  </a:cxn>
                  <a:cxn ang="0">
                    <a:pos x="79" y="308"/>
                  </a:cxn>
                  <a:cxn ang="0">
                    <a:pos x="108" y="322"/>
                  </a:cxn>
                  <a:cxn ang="0">
                    <a:pos x="137" y="330"/>
                  </a:cxn>
                  <a:cxn ang="0">
                    <a:pos x="173" y="337"/>
                  </a:cxn>
                  <a:cxn ang="0">
                    <a:pos x="201" y="330"/>
                  </a:cxn>
                  <a:cxn ang="0">
                    <a:pos x="230" y="322"/>
                  </a:cxn>
                  <a:cxn ang="0">
                    <a:pos x="259" y="308"/>
                  </a:cxn>
                  <a:cxn ang="0">
                    <a:pos x="288" y="287"/>
                  </a:cxn>
                </a:cxnLst>
                <a:rect l="0" t="0" r="r" b="b"/>
                <a:pathLst>
                  <a:path w="338" h="337">
                    <a:moveTo>
                      <a:pt x="288" y="287"/>
                    </a:moveTo>
                    <a:lnTo>
                      <a:pt x="324" y="229"/>
                    </a:lnTo>
                    <a:lnTo>
                      <a:pt x="338" y="165"/>
                    </a:lnTo>
                    <a:lnTo>
                      <a:pt x="324" y="107"/>
                    </a:lnTo>
                    <a:lnTo>
                      <a:pt x="288" y="50"/>
                    </a:lnTo>
                    <a:lnTo>
                      <a:pt x="259" y="28"/>
                    </a:lnTo>
                    <a:lnTo>
                      <a:pt x="230" y="14"/>
                    </a:lnTo>
                    <a:lnTo>
                      <a:pt x="201" y="7"/>
                    </a:lnTo>
                    <a:lnTo>
                      <a:pt x="173" y="0"/>
                    </a:lnTo>
                    <a:lnTo>
                      <a:pt x="137" y="7"/>
                    </a:lnTo>
                    <a:lnTo>
                      <a:pt x="108" y="14"/>
                    </a:lnTo>
                    <a:lnTo>
                      <a:pt x="79" y="28"/>
                    </a:lnTo>
                    <a:lnTo>
                      <a:pt x="51" y="50"/>
                    </a:lnTo>
                    <a:lnTo>
                      <a:pt x="15" y="107"/>
                    </a:lnTo>
                    <a:lnTo>
                      <a:pt x="0" y="165"/>
                    </a:lnTo>
                    <a:lnTo>
                      <a:pt x="15" y="229"/>
                    </a:lnTo>
                    <a:lnTo>
                      <a:pt x="51" y="287"/>
                    </a:lnTo>
                    <a:lnTo>
                      <a:pt x="79" y="308"/>
                    </a:lnTo>
                    <a:lnTo>
                      <a:pt x="108" y="322"/>
                    </a:lnTo>
                    <a:lnTo>
                      <a:pt x="137" y="330"/>
                    </a:lnTo>
                    <a:lnTo>
                      <a:pt x="173" y="337"/>
                    </a:lnTo>
                    <a:lnTo>
                      <a:pt x="201" y="330"/>
                    </a:lnTo>
                    <a:lnTo>
                      <a:pt x="230" y="322"/>
                    </a:lnTo>
                    <a:lnTo>
                      <a:pt x="259" y="308"/>
                    </a:lnTo>
                    <a:lnTo>
                      <a:pt x="288" y="287"/>
                    </a:lnTo>
                    <a:close/>
                  </a:path>
                </a:pathLst>
              </a:custGeom>
              <a:solidFill>
                <a:schemeClr val="tx1"/>
              </a:solidFill>
              <a:ln w="38100" cmpd="sng">
                <a:solidFill>
                  <a:srgbClr val="002060"/>
                </a:solidFill>
                <a:round/>
                <a:headEnd/>
                <a:tailEnd/>
              </a:ln>
            </p:spPr>
            <p:txBody>
              <a:bodyPr/>
              <a:lstStyle/>
              <a:p>
                <a:endParaRPr lang="en-US"/>
              </a:p>
            </p:txBody>
          </p:sp>
          <p:sp>
            <p:nvSpPr>
              <p:cNvPr id="76" name="Freeform 11"/>
              <p:cNvSpPr>
                <a:spLocks/>
              </p:cNvSpPr>
              <p:nvPr/>
            </p:nvSpPr>
            <p:spPr bwMode="auto">
              <a:xfrm flipH="1">
                <a:off x="8093" y="1432"/>
                <a:ext cx="338" cy="337"/>
              </a:xfrm>
              <a:custGeom>
                <a:avLst/>
                <a:gdLst/>
                <a:ahLst/>
                <a:cxnLst>
                  <a:cxn ang="0">
                    <a:pos x="323" y="229"/>
                  </a:cxn>
                  <a:cxn ang="0">
                    <a:pos x="338" y="165"/>
                  </a:cxn>
                  <a:cxn ang="0">
                    <a:pos x="323" y="100"/>
                  </a:cxn>
                  <a:cxn ang="0">
                    <a:pos x="295" y="50"/>
                  </a:cxn>
                  <a:cxn ang="0">
                    <a:pos x="237" y="14"/>
                  </a:cxn>
                  <a:cxn ang="0">
                    <a:pos x="201" y="7"/>
                  </a:cxn>
                  <a:cxn ang="0">
                    <a:pos x="173" y="0"/>
                  </a:cxn>
                  <a:cxn ang="0">
                    <a:pos x="137" y="7"/>
                  </a:cxn>
                  <a:cxn ang="0">
                    <a:pos x="108" y="14"/>
                  </a:cxn>
                  <a:cxn ang="0">
                    <a:pos x="79" y="29"/>
                  </a:cxn>
                  <a:cxn ang="0">
                    <a:pos x="51" y="50"/>
                  </a:cxn>
                  <a:cxn ang="0">
                    <a:pos x="29" y="79"/>
                  </a:cxn>
                  <a:cxn ang="0">
                    <a:pos x="15" y="108"/>
                  </a:cxn>
                  <a:cxn ang="0">
                    <a:pos x="0" y="172"/>
                  </a:cxn>
                  <a:cxn ang="0">
                    <a:pos x="15" y="229"/>
                  </a:cxn>
                  <a:cxn ang="0">
                    <a:pos x="51" y="287"/>
                  </a:cxn>
                  <a:cxn ang="0">
                    <a:pos x="108" y="323"/>
                  </a:cxn>
                  <a:cxn ang="0">
                    <a:pos x="144" y="330"/>
                  </a:cxn>
                  <a:cxn ang="0">
                    <a:pos x="173" y="337"/>
                  </a:cxn>
                  <a:cxn ang="0">
                    <a:pos x="201" y="330"/>
                  </a:cxn>
                  <a:cxn ang="0">
                    <a:pos x="237" y="323"/>
                  </a:cxn>
                  <a:cxn ang="0">
                    <a:pos x="259" y="308"/>
                  </a:cxn>
                  <a:cxn ang="0">
                    <a:pos x="288" y="287"/>
                  </a:cxn>
                  <a:cxn ang="0">
                    <a:pos x="309" y="258"/>
                  </a:cxn>
                  <a:cxn ang="0">
                    <a:pos x="323" y="229"/>
                  </a:cxn>
                </a:cxnLst>
                <a:rect l="0" t="0" r="r" b="b"/>
                <a:pathLst>
                  <a:path w="338" h="337">
                    <a:moveTo>
                      <a:pt x="323" y="229"/>
                    </a:moveTo>
                    <a:lnTo>
                      <a:pt x="338" y="165"/>
                    </a:lnTo>
                    <a:lnTo>
                      <a:pt x="323" y="100"/>
                    </a:lnTo>
                    <a:lnTo>
                      <a:pt x="295" y="50"/>
                    </a:lnTo>
                    <a:lnTo>
                      <a:pt x="237" y="14"/>
                    </a:lnTo>
                    <a:lnTo>
                      <a:pt x="201" y="7"/>
                    </a:lnTo>
                    <a:lnTo>
                      <a:pt x="173" y="0"/>
                    </a:lnTo>
                    <a:lnTo>
                      <a:pt x="137" y="7"/>
                    </a:lnTo>
                    <a:lnTo>
                      <a:pt x="108" y="14"/>
                    </a:lnTo>
                    <a:lnTo>
                      <a:pt x="79" y="29"/>
                    </a:lnTo>
                    <a:lnTo>
                      <a:pt x="51" y="50"/>
                    </a:lnTo>
                    <a:lnTo>
                      <a:pt x="29" y="79"/>
                    </a:lnTo>
                    <a:lnTo>
                      <a:pt x="15" y="108"/>
                    </a:lnTo>
                    <a:lnTo>
                      <a:pt x="0" y="172"/>
                    </a:lnTo>
                    <a:lnTo>
                      <a:pt x="15" y="229"/>
                    </a:lnTo>
                    <a:lnTo>
                      <a:pt x="51" y="287"/>
                    </a:lnTo>
                    <a:lnTo>
                      <a:pt x="108" y="323"/>
                    </a:lnTo>
                    <a:lnTo>
                      <a:pt x="144" y="330"/>
                    </a:lnTo>
                    <a:lnTo>
                      <a:pt x="173" y="337"/>
                    </a:lnTo>
                    <a:lnTo>
                      <a:pt x="201" y="330"/>
                    </a:lnTo>
                    <a:lnTo>
                      <a:pt x="237" y="323"/>
                    </a:lnTo>
                    <a:lnTo>
                      <a:pt x="259" y="308"/>
                    </a:lnTo>
                    <a:lnTo>
                      <a:pt x="288" y="287"/>
                    </a:lnTo>
                    <a:lnTo>
                      <a:pt x="309" y="258"/>
                    </a:lnTo>
                    <a:lnTo>
                      <a:pt x="323" y="229"/>
                    </a:lnTo>
                    <a:close/>
                  </a:path>
                </a:pathLst>
              </a:custGeom>
              <a:solidFill>
                <a:schemeClr val="tx1"/>
              </a:solidFill>
              <a:ln w="38100" cmpd="sng">
                <a:solidFill>
                  <a:srgbClr val="002060"/>
                </a:solidFill>
                <a:round/>
                <a:headEnd/>
                <a:tailEnd/>
              </a:ln>
            </p:spPr>
            <p:txBody>
              <a:bodyPr/>
              <a:lstStyle/>
              <a:p>
                <a:endParaRPr lang="en-US"/>
              </a:p>
            </p:txBody>
          </p:sp>
          <p:sp>
            <p:nvSpPr>
              <p:cNvPr id="77" name="Freeform 12"/>
              <p:cNvSpPr>
                <a:spLocks/>
              </p:cNvSpPr>
              <p:nvPr/>
            </p:nvSpPr>
            <p:spPr bwMode="auto">
              <a:xfrm flipH="1">
                <a:off x="8237" y="2142"/>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sp>
            <p:nvSpPr>
              <p:cNvPr id="78" name="Freeform 13"/>
              <p:cNvSpPr>
                <a:spLocks/>
              </p:cNvSpPr>
              <p:nvPr/>
            </p:nvSpPr>
            <p:spPr bwMode="auto">
              <a:xfrm flipH="1">
                <a:off x="8100" y="2880"/>
                <a:ext cx="330" cy="330"/>
              </a:xfrm>
              <a:custGeom>
                <a:avLst/>
                <a:gdLst/>
                <a:ahLst/>
                <a:cxnLst>
                  <a:cxn ang="0">
                    <a:pos x="330" y="165"/>
                  </a:cxn>
                  <a:cxn ang="0">
                    <a:pos x="316" y="100"/>
                  </a:cxn>
                  <a:cxn ang="0">
                    <a:pos x="280" y="50"/>
                  </a:cxn>
                  <a:cxn ang="0">
                    <a:pos x="230" y="14"/>
                  </a:cxn>
                  <a:cxn ang="0">
                    <a:pos x="165" y="0"/>
                  </a:cxn>
                  <a:cxn ang="0">
                    <a:pos x="101" y="14"/>
                  </a:cxn>
                  <a:cxn ang="0">
                    <a:pos x="50" y="50"/>
                  </a:cxn>
                  <a:cxn ang="0">
                    <a:pos x="14" y="100"/>
                  </a:cxn>
                  <a:cxn ang="0">
                    <a:pos x="0" y="165"/>
                  </a:cxn>
                  <a:cxn ang="0">
                    <a:pos x="14" y="229"/>
                  </a:cxn>
                  <a:cxn ang="0">
                    <a:pos x="50" y="280"/>
                  </a:cxn>
                  <a:cxn ang="0">
                    <a:pos x="101" y="315"/>
                  </a:cxn>
                  <a:cxn ang="0">
                    <a:pos x="165" y="330"/>
                  </a:cxn>
                  <a:cxn ang="0">
                    <a:pos x="230" y="315"/>
                  </a:cxn>
                  <a:cxn ang="0">
                    <a:pos x="280" y="280"/>
                  </a:cxn>
                  <a:cxn ang="0">
                    <a:pos x="316" y="229"/>
                  </a:cxn>
                  <a:cxn ang="0">
                    <a:pos x="330" y="165"/>
                  </a:cxn>
                </a:cxnLst>
                <a:rect l="0" t="0" r="r" b="b"/>
                <a:pathLst>
                  <a:path w="330" h="330">
                    <a:moveTo>
                      <a:pt x="330" y="165"/>
                    </a:moveTo>
                    <a:lnTo>
                      <a:pt x="316" y="100"/>
                    </a:lnTo>
                    <a:lnTo>
                      <a:pt x="280" y="50"/>
                    </a:lnTo>
                    <a:lnTo>
                      <a:pt x="230" y="14"/>
                    </a:lnTo>
                    <a:lnTo>
                      <a:pt x="165" y="0"/>
                    </a:lnTo>
                    <a:lnTo>
                      <a:pt x="101" y="14"/>
                    </a:lnTo>
                    <a:lnTo>
                      <a:pt x="50" y="50"/>
                    </a:lnTo>
                    <a:lnTo>
                      <a:pt x="14" y="100"/>
                    </a:lnTo>
                    <a:lnTo>
                      <a:pt x="0" y="165"/>
                    </a:lnTo>
                    <a:lnTo>
                      <a:pt x="14" y="229"/>
                    </a:lnTo>
                    <a:lnTo>
                      <a:pt x="50" y="280"/>
                    </a:lnTo>
                    <a:lnTo>
                      <a:pt x="101" y="315"/>
                    </a:lnTo>
                    <a:lnTo>
                      <a:pt x="165" y="330"/>
                    </a:lnTo>
                    <a:lnTo>
                      <a:pt x="230" y="315"/>
                    </a:lnTo>
                    <a:lnTo>
                      <a:pt x="280" y="280"/>
                    </a:lnTo>
                    <a:lnTo>
                      <a:pt x="316" y="229"/>
                    </a:lnTo>
                    <a:lnTo>
                      <a:pt x="330" y="165"/>
                    </a:lnTo>
                    <a:close/>
                  </a:path>
                </a:pathLst>
              </a:custGeom>
              <a:solidFill>
                <a:schemeClr val="tx1"/>
              </a:solidFill>
              <a:ln w="38100" cmpd="sng">
                <a:solidFill>
                  <a:srgbClr val="002060"/>
                </a:solidFill>
                <a:round/>
                <a:headEnd/>
                <a:tailEnd/>
              </a:ln>
            </p:spPr>
            <p:txBody>
              <a:bodyPr/>
              <a:lstStyle/>
              <a:p>
                <a:endParaRPr lang="en-US"/>
              </a:p>
            </p:txBody>
          </p:sp>
        </p:grpSp>
        <p:grpSp>
          <p:nvGrpSpPr>
            <p:cNvPr id="6" name="Group 14"/>
            <p:cNvGrpSpPr>
              <a:grpSpLocks/>
            </p:cNvGrpSpPr>
            <p:nvPr/>
          </p:nvGrpSpPr>
          <p:grpSpPr bwMode="auto">
            <a:xfrm>
              <a:off x="6399" y="1080"/>
              <a:ext cx="3805" cy="2516"/>
              <a:chOff x="6399" y="1080"/>
              <a:chExt cx="3805" cy="2516"/>
            </a:xfrm>
          </p:grpSpPr>
          <p:sp>
            <p:nvSpPr>
              <p:cNvPr id="67" name="Text Box 15"/>
              <p:cNvSpPr txBox="1">
                <a:spLocks noChangeArrowheads="1"/>
              </p:cNvSpPr>
              <p:nvPr/>
            </p:nvSpPr>
            <p:spPr bwMode="auto">
              <a:xfrm>
                <a:off x="6399" y="1080"/>
                <a:ext cx="1770" cy="580"/>
              </a:xfrm>
              <a:prstGeom prst="rect">
                <a:avLst/>
              </a:prstGeom>
              <a:noFill/>
              <a:ln w="9525">
                <a:noFill/>
                <a:miter lim="800000"/>
                <a:headEnd/>
                <a:tailEnd/>
              </a:ln>
            </p:spPr>
            <p:txBody>
              <a:bodyPr/>
              <a:lstStyle/>
              <a:p>
                <a:r>
                  <a:rPr lang="en-US" sz="2400" b="1" dirty="0"/>
                  <a:t>S</a:t>
                </a:r>
                <a:r>
                  <a:rPr lang="en-US" sz="2400" dirty="0"/>
                  <a:t>pace</a:t>
                </a:r>
              </a:p>
            </p:txBody>
          </p:sp>
          <p:sp>
            <p:nvSpPr>
              <p:cNvPr id="68" name="Text Box 16"/>
              <p:cNvSpPr txBox="1">
                <a:spLocks noChangeArrowheads="1"/>
              </p:cNvSpPr>
              <p:nvPr/>
            </p:nvSpPr>
            <p:spPr bwMode="auto">
              <a:xfrm>
                <a:off x="6759" y="1656"/>
                <a:ext cx="2670" cy="544"/>
              </a:xfrm>
              <a:prstGeom prst="rect">
                <a:avLst/>
              </a:prstGeom>
              <a:noFill/>
              <a:ln w="9525">
                <a:noFill/>
                <a:miter lim="800000"/>
                <a:headEnd/>
                <a:tailEnd/>
              </a:ln>
            </p:spPr>
            <p:txBody>
              <a:bodyPr/>
              <a:lstStyle/>
              <a:p>
                <a:r>
                  <a:rPr lang="en-US" sz="2400" b="1" dirty="0"/>
                  <a:t>T</a:t>
                </a:r>
                <a:r>
                  <a:rPr lang="en-US" sz="2400" dirty="0"/>
                  <a:t>echnology</a:t>
                </a:r>
              </a:p>
            </p:txBody>
          </p:sp>
          <p:sp>
            <p:nvSpPr>
              <p:cNvPr id="69" name="Text Box 17"/>
              <p:cNvSpPr txBox="1">
                <a:spLocks noChangeArrowheads="1"/>
              </p:cNvSpPr>
              <p:nvPr/>
            </p:nvSpPr>
            <p:spPr bwMode="auto">
              <a:xfrm>
                <a:off x="6939" y="2376"/>
                <a:ext cx="3265" cy="684"/>
              </a:xfrm>
              <a:prstGeom prst="rect">
                <a:avLst/>
              </a:prstGeom>
              <a:noFill/>
              <a:ln w="9525">
                <a:noFill/>
                <a:miter lim="800000"/>
                <a:headEnd/>
                <a:tailEnd/>
              </a:ln>
            </p:spPr>
            <p:txBody>
              <a:bodyPr/>
              <a:lstStyle/>
              <a:p>
                <a:r>
                  <a:rPr lang="en-US" sz="2400" b="1" dirty="0"/>
                  <a:t>a</a:t>
                </a:r>
                <a:r>
                  <a:rPr lang="en-US" sz="2400" dirty="0"/>
                  <a:t>nd </a:t>
                </a:r>
                <a:r>
                  <a:rPr lang="en-US" sz="2400" b="1" dirty="0"/>
                  <a:t>R</a:t>
                </a:r>
                <a:r>
                  <a:rPr lang="en-US" sz="2400" dirty="0"/>
                  <a:t>obotic </a:t>
                </a:r>
              </a:p>
            </p:txBody>
          </p:sp>
          <p:sp>
            <p:nvSpPr>
              <p:cNvPr id="70" name="Text Box 18"/>
              <p:cNvSpPr txBox="1">
                <a:spLocks noChangeArrowheads="1"/>
              </p:cNvSpPr>
              <p:nvPr/>
            </p:nvSpPr>
            <p:spPr bwMode="auto">
              <a:xfrm>
                <a:off x="6759" y="3056"/>
                <a:ext cx="3420" cy="540"/>
              </a:xfrm>
              <a:prstGeom prst="rect">
                <a:avLst/>
              </a:prstGeom>
              <a:noFill/>
              <a:ln w="9525">
                <a:noFill/>
                <a:miter lim="800000"/>
                <a:headEnd/>
                <a:tailEnd/>
              </a:ln>
            </p:spPr>
            <p:txBody>
              <a:bodyPr/>
              <a:lstStyle/>
              <a:p>
                <a:r>
                  <a:rPr lang="en-US" sz="2400" b="1" dirty="0"/>
                  <a:t>S</a:t>
                </a:r>
                <a:r>
                  <a:rPr lang="en-US" sz="2400" dirty="0"/>
                  <a:t>ystems</a:t>
                </a:r>
                <a:r>
                  <a:rPr lang="en-US" sz="1400" dirty="0"/>
                  <a:t> </a:t>
                </a:r>
                <a:endParaRPr lang="en-US" dirty="0"/>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Leadership and the New Science: Discovering order in a chaotic world</a:t>
            </a:r>
            <a:endParaRPr lang="en-US" sz="3600" dirty="0"/>
          </a:p>
        </p:txBody>
      </p:sp>
      <p:sp>
        <p:nvSpPr>
          <p:cNvPr id="3" name="Content Placeholder 2"/>
          <p:cNvSpPr>
            <a:spLocks noGrp="1"/>
          </p:cNvSpPr>
          <p:nvPr>
            <p:ph sz="quarter" idx="1"/>
          </p:nvPr>
        </p:nvSpPr>
        <p:spPr/>
        <p:txBody>
          <a:bodyPr>
            <a:normAutofit fontScale="92500" lnSpcReduction="10000"/>
          </a:bodyPr>
          <a:lstStyle/>
          <a:p>
            <a:r>
              <a:rPr lang="en-US" dirty="0" smtClean="0"/>
              <a:t>“In a field view of organizations, we attend first to clarity…and then we must make certain that everyone has access to this field…vision statements move off the walls and into the corridors…in the past we may have thought of ourselves as skilled designers of organizations, assembling the pieces…we need all of us out there, stating, clarifying, reflecting, modeling…if we do…a powerful field develops—and with it, the wondrous capacity to organize into coherent, capable form.” (Wheatley, 2006, p.56)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Energy</a:t>
            </a:r>
            <a:endParaRPr lang="en-US" dirty="0"/>
          </a:p>
        </p:txBody>
      </p:sp>
      <p:graphicFrame>
        <p:nvGraphicFramePr>
          <p:cNvPr id="5" name="Content Placeholder 4"/>
          <p:cNvGraphicFramePr>
            <a:graphicFrameLocks noGrp="1"/>
          </p:cNvGraphicFramePr>
          <p:nvPr>
            <p:ph sz="quarter" idx="1"/>
          </p:nvPr>
        </p:nvGraphicFramePr>
        <p:xfrm>
          <a:off x="457200" y="1676400"/>
          <a:ext cx="8305800" cy="4648200"/>
        </p:xfrm>
        <a:graphic>
          <a:graphicData uri="http://schemas.openxmlformats.org/drawingml/2006/table">
            <a:tbl>
              <a:tblPr firstRow="1" bandRow="1">
                <a:tableStyleId>{5C22544A-7EE6-4342-B048-85BDC9FD1C3A}</a:tableStyleId>
              </a:tblPr>
              <a:tblGrid>
                <a:gridCol w="540136"/>
                <a:gridCol w="2507864"/>
                <a:gridCol w="2057400"/>
                <a:gridCol w="1447800"/>
                <a:gridCol w="1752600"/>
              </a:tblGrid>
              <a:tr h="899160">
                <a:tc>
                  <a:txBody>
                    <a:bodyPr/>
                    <a:lstStyle/>
                    <a:p>
                      <a:endParaRPr lang="en-US" sz="2400" dirty="0"/>
                    </a:p>
                  </a:txBody>
                  <a:tcPr/>
                </a:tc>
                <a:tc>
                  <a:txBody>
                    <a:bodyPr/>
                    <a:lstStyle/>
                    <a:p>
                      <a:r>
                        <a:rPr lang="en-US" sz="2400" dirty="0" smtClean="0"/>
                        <a:t>English</a:t>
                      </a:r>
                      <a:endParaRPr lang="en-US" sz="2400" dirty="0"/>
                    </a:p>
                  </a:txBody>
                  <a:tcPr/>
                </a:tc>
                <a:tc>
                  <a:txBody>
                    <a:bodyPr/>
                    <a:lstStyle/>
                    <a:p>
                      <a:r>
                        <a:rPr lang="en-US" sz="2400" dirty="0" smtClean="0"/>
                        <a:t>Mathematics</a:t>
                      </a:r>
                      <a:endParaRPr lang="en-US" sz="2400" dirty="0"/>
                    </a:p>
                  </a:txBody>
                  <a:tcPr/>
                </a:tc>
                <a:tc>
                  <a:txBody>
                    <a:bodyPr/>
                    <a:lstStyle/>
                    <a:p>
                      <a:r>
                        <a:rPr lang="en-US" sz="2400" dirty="0" smtClean="0"/>
                        <a:t>Science</a:t>
                      </a:r>
                      <a:endParaRPr lang="en-US" sz="2400" dirty="0"/>
                    </a:p>
                  </a:txBody>
                  <a:tcPr/>
                </a:tc>
                <a:tc>
                  <a:txBody>
                    <a:bodyPr/>
                    <a:lstStyle/>
                    <a:p>
                      <a:r>
                        <a:rPr lang="en-US" sz="2400" dirty="0" smtClean="0"/>
                        <a:t>Elective</a:t>
                      </a:r>
                      <a:endParaRPr lang="en-US" sz="2400" dirty="0"/>
                    </a:p>
                  </a:txBody>
                  <a:tcPr/>
                </a:tc>
              </a:tr>
              <a:tr h="899160">
                <a:tc>
                  <a:txBody>
                    <a:bodyPr/>
                    <a:lstStyle/>
                    <a:p>
                      <a:r>
                        <a:rPr lang="en-US" sz="2400" dirty="0" smtClean="0"/>
                        <a:t>9</a:t>
                      </a:r>
                      <a:r>
                        <a:rPr lang="en-US" sz="2400" baseline="30000" dirty="0" smtClean="0"/>
                        <a:t>th</a:t>
                      </a:r>
                      <a:endParaRPr lang="en-US" sz="2400" dirty="0" smtClean="0"/>
                    </a:p>
                  </a:txBody>
                  <a:tcPr/>
                </a:tc>
                <a:tc>
                  <a:txBody>
                    <a:bodyPr/>
                    <a:lstStyle/>
                    <a:p>
                      <a:r>
                        <a:rPr lang="en-US" sz="2400" dirty="0" smtClean="0"/>
                        <a:t>Autobiographical Narrative</a:t>
                      </a:r>
                      <a:r>
                        <a:rPr lang="en-US" sz="2400" baseline="0" dirty="0" smtClean="0"/>
                        <a:t> “The Boy Who Harnessed the Wind”</a:t>
                      </a:r>
                      <a:endParaRPr lang="en-US" sz="2400" dirty="0"/>
                    </a:p>
                  </a:txBody>
                  <a:tcPr/>
                </a:tc>
                <a:tc>
                  <a:txBody>
                    <a:bodyPr/>
                    <a:lstStyle/>
                    <a:p>
                      <a:r>
                        <a:rPr lang="en-US" sz="2400" b="1" dirty="0" smtClean="0"/>
                        <a:t>Algebra</a:t>
                      </a:r>
                      <a:r>
                        <a:rPr lang="en-US" sz="2400" dirty="0" smtClean="0"/>
                        <a:t>: </a:t>
                      </a:r>
                      <a:r>
                        <a:rPr lang="en-US" sz="2400" dirty="0" err="1" smtClean="0"/>
                        <a:t>Manipulating</a:t>
                      </a:r>
                      <a:r>
                        <a:rPr lang="en-US" sz="2400" baseline="0" dirty="0" err="1" smtClean="0"/>
                        <a:t>Equations</a:t>
                      </a:r>
                      <a:r>
                        <a:rPr lang="en-US" sz="2400" baseline="0" dirty="0" smtClean="0"/>
                        <a:t>, Ratios, Graphing, Maximizing (Power, Energy, Force, Ohms Law)</a:t>
                      </a:r>
                      <a:endParaRPr lang="en-US" sz="2400" dirty="0"/>
                    </a:p>
                  </a:txBody>
                  <a:tcPr/>
                </a:tc>
                <a:tc>
                  <a:txBody>
                    <a:bodyPr/>
                    <a:lstStyle/>
                    <a:p>
                      <a:r>
                        <a:rPr lang="en-US" sz="2400" b="1" dirty="0" smtClean="0"/>
                        <a:t>Earth Science</a:t>
                      </a:r>
                      <a:r>
                        <a:rPr lang="en-US" sz="2400" dirty="0" smtClean="0"/>
                        <a:t>:</a:t>
                      </a:r>
                      <a:r>
                        <a:rPr lang="en-US" sz="2400" baseline="0" dirty="0" smtClean="0"/>
                        <a:t> Wind Turbine, What Makes Wind?, Weather Maps</a:t>
                      </a:r>
                      <a:endParaRPr lang="en-US" sz="2400" dirty="0"/>
                    </a:p>
                  </a:txBody>
                  <a:tcPr/>
                </a:tc>
                <a:tc>
                  <a:txBody>
                    <a:bodyPr/>
                    <a:lstStyle/>
                    <a:p>
                      <a:r>
                        <a:rPr lang="en-US" sz="2400" b="1" dirty="0" smtClean="0"/>
                        <a:t>Beginning Drafting</a:t>
                      </a:r>
                      <a:r>
                        <a:rPr lang="en-US" sz="2400" dirty="0" smtClean="0"/>
                        <a:t>:</a:t>
                      </a:r>
                      <a:r>
                        <a:rPr lang="en-US" sz="2400" baseline="0" dirty="0" smtClean="0"/>
                        <a:t> Basic Turbine Design, Gear Ratios, Wind Farm Design</a:t>
                      </a:r>
                      <a:endParaRPr lang="en-US" sz="24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Energy</a:t>
            </a:r>
            <a:endParaRPr lang="en-US" dirty="0"/>
          </a:p>
        </p:txBody>
      </p:sp>
      <p:graphicFrame>
        <p:nvGraphicFramePr>
          <p:cNvPr id="5" name="Content Placeholder 4"/>
          <p:cNvGraphicFramePr>
            <a:graphicFrameLocks noGrp="1"/>
          </p:cNvGraphicFramePr>
          <p:nvPr>
            <p:ph sz="quarter" idx="1"/>
          </p:nvPr>
        </p:nvGraphicFramePr>
        <p:xfrm>
          <a:off x="304799" y="1600200"/>
          <a:ext cx="8610600" cy="5074920"/>
        </p:xfrm>
        <a:graphic>
          <a:graphicData uri="http://schemas.openxmlformats.org/drawingml/2006/table">
            <a:tbl>
              <a:tblPr firstRow="1" bandRow="1">
                <a:tableStyleId>{5C22544A-7EE6-4342-B048-85BDC9FD1C3A}</a:tableStyleId>
              </a:tblPr>
              <a:tblGrid>
                <a:gridCol w="698156"/>
                <a:gridCol w="1816445"/>
                <a:gridCol w="2057400"/>
                <a:gridCol w="2057400"/>
                <a:gridCol w="1981199"/>
              </a:tblGrid>
              <a:tr h="899160">
                <a:tc>
                  <a:txBody>
                    <a:bodyPr/>
                    <a:lstStyle/>
                    <a:p>
                      <a:endParaRPr lang="en-US" sz="2400" dirty="0"/>
                    </a:p>
                  </a:txBody>
                  <a:tcPr/>
                </a:tc>
                <a:tc>
                  <a:txBody>
                    <a:bodyPr/>
                    <a:lstStyle/>
                    <a:p>
                      <a:r>
                        <a:rPr lang="en-US" sz="2400" dirty="0" smtClean="0"/>
                        <a:t>English</a:t>
                      </a:r>
                      <a:endParaRPr lang="en-US" sz="2400" dirty="0"/>
                    </a:p>
                  </a:txBody>
                  <a:tcPr/>
                </a:tc>
                <a:tc>
                  <a:txBody>
                    <a:bodyPr/>
                    <a:lstStyle/>
                    <a:p>
                      <a:r>
                        <a:rPr lang="en-US" sz="2400" dirty="0" smtClean="0"/>
                        <a:t>Mathematics</a:t>
                      </a:r>
                      <a:endParaRPr lang="en-US" sz="2400" dirty="0"/>
                    </a:p>
                  </a:txBody>
                  <a:tcPr/>
                </a:tc>
                <a:tc>
                  <a:txBody>
                    <a:bodyPr/>
                    <a:lstStyle/>
                    <a:p>
                      <a:r>
                        <a:rPr lang="en-US" sz="2400" dirty="0" smtClean="0"/>
                        <a:t>Science</a:t>
                      </a:r>
                      <a:endParaRPr lang="en-US" sz="2400" dirty="0"/>
                    </a:p>
                  </a:txBody>
                  <a:tcPr/>
                </a:tc>
                <a:tc>
                  <a:txBody>
                    <a:bodyPr/>
                    <a:lstStyle/>
                    <a:p>
                      <a:r>
                        <a:rPr lang="en-US" sz="2400" dirty="0" smtClean="0"/>
                        <a:t>Elective</a:t>
                      </a:r>
                      <a:endParaRPr lang="en-US" sz="2400" dirty="0"/>
                    </a:p>
                  </a:txBody>
                  <a:tcPr/>
                </a:tc>
              </a:tr>
              <a:tr h="899160">
                <a:tc>
                  <a:txBody>
                    <a:bodyPr/>
                    <a:lstStyle/>
                    <a:p>
                      <a:r>
                        <a:rPr lang="en-US" sz="2400" dirty="0" smtClean="0"/>
                        <a:t>10</a:t>
                      </a:r>
                      <a:r>
                        <a:rPr lang="en-US" sz="2400" baseline="30000" dirty="0" smtClean="0"/>
                        <a:t>th</a:t>
                      </a:r>
                      <a:endParaRPr lang="en-US" sz="2400" dirty="0" smtClean="0"/>
                    </a:p>
                    <a:p>
                      <a:endParaRPr lang="en-US" sz="2400" dirty="0" smtClean="0"/>
                    </a:p>
                  </a:txBody>
                  <a:tcPr/>
                </a:tc>
                <a:tc>
                  <a:txBody>
                    <a:bodyPr/>
                    <a:lstStyle/>
                    <a:p>
                      <a:r>
                        <a:rPr lang="en-US" sz="2200" dirty="0" smtClean="0"/>
                        <a:t>Persuasive</a:t>
                      </a:r>
                      <a:r>
                        <a:rPr lang="en-US" sz="2200" baseline="0" dirty="0" smtClean="0"/>
                        <a:t> Speech Writing and Analysis:  Legislation, Environment Tax Breaks, Agriculture, Ecology, Return on Investment</a:t>
                      </a:r>
                      <a:endParaRPr lang="en-US" sz="2200" dirty="0"/>
                    </a:p>
                  </a:txBody>
                  <a:tcPr/>
                </a:tc>
                <a:tc>
                  <a:txBody>
                    <a:bodyPr/>
                    <a:lstStyle/>
                    <a:p>
                      <a:r>
                        <a:rPr lang="en-US" sz="2200" b="1" dirty="0" smtClean="0"/>
                        <a:t>Geometry/ Trigonometry</a:t>
                      </a:r>
                      <a:r>
                        <a:rPr lang="en-US" sz="2200" b="0" baseline="0" dirty="0" smtClean="0"/>
                        <a:t> </a:t>
                      </a:r>
                      <a:r>
                        <a:rPr lang="en-US" sz="2200" dirty="0" smtClean="0"/>
                        <a:t>Pythagorean Theorem, Special</a:t>
                      </a:r>
                      <a:r>
                        <a:rPr lang="en-US" sz="2200" baseline="0" dirty="0" smtClean="0"/>
                        <a:t> Triangles, Circles/ Angles of Elevation and Depression, Dilation of Blade Design</a:t>
                      </a:r>
                      <a:endParaRPr lang="en-US" sz="2200" dirty="0"/>
                    </a:p>
                  </a:txBody>
                  <a:tcPr/>
                </a:tc>
                <a:tc>
                  <a:txBody>
                    <a:bodyPr/>
                    <a:lstStyle/>
                    <a:p>
                      <a:r>
                        <a:rPr lang="en-US" sz="2400" b="1" dirty="0" smtClean="0"/>
                        <a:t>Biology</a:t>
                      </a:r>
                      <a:r>
                        <a:rPr lang="en-US" sz="2400" dirty="0" smtClean="0"/>
                        <a:t>:  </a:t>
                      </a:r>
                      <a:r>
                        <a:rPr lang="en-US" sz="2200" dirty="0" smtClean="0"/>
                        <a:t>Ecology Projects (Bird</a:t>
                      </a:r>
                      <a:r>
                        <a:rPr lang="en-US" sz="2200" baseline="0" dirty="0" smtClean="0"/>
                        <a:t> &amp; Bat migrations, Bat </a:t>
                      </a:r>
                      <a:r>
                        <a:rPr lang="en-US" sz="2000" baseline="0" dirty="0" smtClean="0"/>
                        <a:t>communication)</a:t>
                      </a:r>
                      <a:endParaRPr lang="en-US" sz="2000" dirty="0"/>
                    </a:p>
                  </a:txBody>
                  <a:tcPr/>
                </a:tc>
                <a:tc>
                  <a:txBody>
                    <a:bodyPr/>
                    <a:lstStyle/>
                    <a:p>
                      <a:r>
                        <a:rPr lang="en-US" sz="2400" b="1" dirty="0" smtClean="0"/>
                        <a:t>Engineering Design</a:t>
                      </a:r>
                      <a:r>
                        <a:rPr lang="en-US" sz="2400" dirty="0" smtClean="0"/>
                        <a:t>: </a:t>
                      </a:r>
                      <a:r>
                        <a:rPr lang="en-US" sz="2200" dirty="0" smtClean="0"/>
                        <a:t>Weightlifting</a:t>
                      </a:r>
                      <a:r>
                        <a:rPr lang="en-US" sz="2200" baseline="0" dirty="0" smtClean="0"/>
                        <a:t> (</a:t>
                      </a:r>
                      <a:r>
                        <a:rPr lang="en-US" sz="2200" baseline="0" dirty="0" err="1" smtClean="0"/>
                        <a:t>KidWind</a:t>
                      </a:r>
                      <a:r>
                        <a:rPr lang="en-US" sz="2200" baseline="0" dirty="0" smtClean="0"/>
                        <a:t> lesson 6), Which Blades are Best (</a:t>
                      </a:r>
                      <a:r>
                        <a:rPr lang="en-US" sz="2200" baseline="0" dirty="0" err="1" smtClean="0"/>
                        <a:t>KidWind</a:t>
                      </a:r>
                      <a:r>
                        <a:rPr lang="en-US" sz="2200" baseline="0" dirty="0" smtClean="0"/>
                        <a:t> lesson 8), Pitch Analysis, Gear Ratios</a:t>
                      </a:r>
                      <a:endParaRPr lang="en-US" sz="22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Energy</a:t>
            </a:r>
            <a:endParaRPr lang="en-US" dirty="0"/>
          </a:p>
        </p:txBody>
      </p:sp>
      <p:graphicFrame>
        <p:nvGraphicFramePr>
          <p:cNvPr id="5" name="Content Placeholder 4"/>
          <p:cNvGraphicFramePr>
            <a:graphicFrameLocks noGrp="1"/>
          </p:cNvGraphicFramePr>
          <p:nvPr>
            <p:ph sz="quarter" idx="1"/>
          </p:nvPr>
        </p:nvGraphicFramePr>
        <p:xfrm>
          <a:off x="612775" y="1600200"/>
          <a:ext cx="8153400" cy="5013960"/>
        </p:xfrm>
        <a:graphic>
          <a:graphicData uri="http://schemas.openxmlformats.org/drawingml/2006/table">
            <a:tbl>
              <a:tblPr firstRow="1" bandRow="1">
                <a:tableStyleId>{5C22544A-7EE6-4342-B048-85BDC9FD1C3A}</a:tableStyleId>
              </a:tblPr>
              <a:tblGrid>
                <a:gridCol w="682625"/>
                <a:gridCol w="1600200"/>
                <a:gridCol w="2057400"/>
                <a:gridCol w="1828800"/>
                <a:gridCol w="1984375"/>
              </a:tblGrid>
              <a:tr h="899160">
                <a:tc>
                  <a:txBody>
                    <a:bodyPr/>
                    <a:lstStyle/>
                    <a:p>
                      <a:endParaRPr lang="en-US" sz="2400" dirty="0"/>
                    </a:p>
                  </a:txBody>
                  <a:tcPr/>
                </a:tc>
                <a:tc>
                  <a:txBody>
                    <a:bodyPr/>
                    <a:lstStyle/>
                    <a:p>
                      <a:r>
                        <a:rPr lang="en-US" sz="2400" dirty="0" smtClean="0"/>
                        <a:t>English</a:t>
                      </a:r>
                      <a:endParaRPr lang="en-US" sz="2400" dirty="0"/>
                    </a:p>
                  </a:txBody>
                  <a:tcPr/>
                </a:tc>
                <a:tc>
                  <a:txBody>
                    <a:bodyPr/>
                    <a:lstStyle/>
                    <a:p>
                      <a:r>
                        <a:rPr lang="en-US" sz="2400" dirty="0" smtClean="0"/>
                        <a:t>Mathematics</a:t>
                      </a:r>
                      <a:endParaRPr lang="en-US" sz="2400" dirty="0"/>
                    </a:p>
                  </a:txBody>
                  <a:tcPr/>
                </a:tc>
                <a:tc>
                  <a:txBody>
                    <a:bodyPr/>
                    <a:lstStyle/>
                    <a:p>
                      <a:r>
                        <a:rPr lang="en-US" sz="2400" dirty="0" smtClean="0"/>
                        <a:t>Science</a:t>
                      </a:r>
                      <a:endParaRPr lang="en-US" sz="2400" dirty="0"/>
                    </a:p>
                  </a:txBody>
                  <a:tcPr/>
                </a:tc>
                <a:tc>
                  <a:txBody>
                    <a:bodyPr/>
                    <a:lstStyle/>
                    <a:p>
                      <a:r>
                        <a:rPr lang="en-US" sz="2400" dirty="0" smtClean="0"/>
                        <a:t>Elective</a:t>
                      </a:r>
                      <a:endParaRPr lang="en-US" sz="2400" dirty="0"/>
                    </a:p>
                  </a:txBody>
                  <a:tcPr/>
                </a:tc>
              </a:tr>
              <a:tr h="899160">
                <a:tc>
                  <a:txBody>
                    <a:bodyPr/>
                    <a:lstStyle/>
                    <a:p>
                      <a:r>
                        <a:rPr lang="en-US" sz="2400" dirty="0" smtClean="0"/>
                        <a:t>11</a:t>
                      </a:r>
                      <a:r>
                        <a:rPr lang="en-US" sz="2400" baseline="30000" dirty="0" smtClean="0"/>
                        <a:t>th</a:t>
                      </a:r>
                      <a:endParaRPr lang="en-US" sz="2400" dirty="0" smtClean="0"/>
                    </a:p>
                    <a:p>
                      <a:endParaRPr lang="en-US" sz="2400" dirty="0" smtClean="0"/>
                    </a:p>
                  </a:txBody>
                  <a:tcPr/>
                </a:tc>
                <a:tc>
                  <a:txBody>
                    <a:bodyPr/>
                    <a:lstStyle/>
                    <a:p>
                      <a:r>
                        <a:rPr lang="en-US" sz="2400" dirty="0" smtClean="0"/>
                        <a:t>Road</a:t>
                      </a:r>
                      <a:r>
                        <a:rPr lang="en-US" sz="2400" baseline="0" dirty="0" smtClean="0"/>
                        <a:t> Trip Nation:  Field trip interviews</a:t>
                      </a:r>
                      <a:endParaRPr lang="en-US" sz="2400" dirty="0"/>
                    </a:p>
                  </a:txBody>
                  <a:tcPr/>
                </a:tc>
                <a:tc>
                  <a:txBody>
                    <a:bodyPr/>
                    <a:lstStyle/>
                    <a:p>
                      <a:r>
                        <a:rPr lang="en-US" sz="2400" b="1" dirty="0" smtClean="0"/>
                        <a:t>Algebra II</a:t>
                      </a:r>
                      <a:r>
                        <a:rPr lang="en-US" sz="2400" dirty="0" smtClean="0"/>
                        <a:t>: Exponential</a:t>
                      </a:r>
                      <a:r>
                        <a:rPr lang="en-US" sz="2400" baseline="0" dirty="0" smtClean="0"/>
                        <a:t> Equations, Turbine Power, KE, Probability (Birds and Bats), Conic Sections</a:t>
                      </a:r>
                      <a:endParaRPr lang="en-US" sz="2400" dirty="0"/>
                    </a:p>
                  </a:txBody>
                  <a:tcPr/>
                </a:tc>
                <a:tc>
                  <a:txBody>
                    <a:bodyPr/>
                    <a:lstStyle/>
                    <a:p>
                      <a:r>
                        <a:rPr lang="en-US" sz="2400" b="1" dirty="0" smtClean="0"/>
                        <a:t>Chemistry</a:t>
                      </a:r>
                      <a:r>
                        <a:rPr lang="en-US" sz="2400" dirty="0" smtClean="0"/>
                        <a:t>:  Electrons,</a:t>
                      </a:r>
                      <a:r>
                        <a:rPr lang="en-US" sz="2400" baseline="0" dirty="0" smtClean="0"/>
                        <a:t> Storing Wind Energy (Fuel Cell, Battery)</a:t>
                      </a:r>
                      <a:endParaRPr lang="en-US" sz="2400" dirty="0"/>
                    </a:p>
                  </a:txBody>
                  <a:tcPr/>
                </a:tc>
                <a:tc>
                  <a:txBody>
                    <a:bodyPr/>
                    <a:lstStyle/>
                    <a:p>
                      <a:r>
                        <a:rPr lang="en-US" sz="2400" b="1" dirty="0" smtClean="0"/>
                        <a:t>Electronics/ Robotics</a:t>
                      </a:r>
                      <a:r>
                        <a:rPr lang="en-US" sz="2400" dirty="0" smtClean="0"/>
                        <a:t>: Yaw: Servo</a:t>
                      </a:r>
                      <a:r>
                        <a:rPr lang="en-US" sz="2400" baseline="0" dirty="0" smtClean="0"/>
                        <a:t> Motors</a:t>
                      </a:r>
                      <a:r>
                        <a:rPr lang="en-US" sz="2400" dirty="0" smtClean="0"/>
                        <a:t> on Turbine Nacelle (Wind Direction), Electronic</a:t>
                      </a:r>
                      <a:r>
                        <a:rPr lang="en-US" sz="2400" baseline="0" dirty="0" smtClean="0"/>
                        <a:t> Gearing for Wind Speed</a:t>
                      </a:r>
                      <a:r>
                        <a:rPr lang="en-US" sz="2400" dirty="0" smtClean="0"/>
                        <a:t> </a:t>
                      </a:r>
                      <a:endParaRPr lang="en-US" sz="2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Energy</a:t>
            </a:r>
            <a:endParaRPr lang="en-US" dirty="0"/>
          </a:p>
        </p:txBody>
      </p:sp>
      <p:graphicFrame>
        <p:nvGraphicFramePr>
          <p:cNvPr id="5" name="Content Placeholder 4"/>
          <p:cNvGraphicFramePr>
            <a:graphicFrameLocks noGrp="1"/>
          </p:cNvGraphicFramePr>
          <p:nvPr>
            <p:ph sz="quarter" idx="1"/>
          </p:nvPr>
        </p:nvGraphicFramePr>
        <p:xfrm>
          <a:off x="304800" y="1600200"/>
          <a:ext cx="8610600" cy="4770120"/>
        </p:xfrm>
        <a:graphic>
          <a:graphicData uri="http://schemas.openxmlformats.org/drawingml/2006/table">
            <a:tbl>
              <a:tblPr firstRow="1" bandRow="1">
                <a:tableStyleId>{5C22544A-7EE6-4342-B048-85BDC9FD1C3A}</a:tableStyleId>
              </a:tblPr>
              <a:tblGrid>
                <a:gridCol w="775439"/>
                <a:gridCol w="1550877"/>
                <a:gridCol w="2017084"/>
                <a:gridCol w="2209800"/>
                <a:gridCol w="2057400"/>
              </a:tblGrid>
              <a:tr h="899160">
                <a:tc>
                  <a:txBody>
                    <a:bodyPr/>
                    <a:lstStyle/>
                    <a:p>
                      <a:endParaRPr lang="en-US" sz="2400" dirty="0"/>
                    </a:p>
                  </a:txBody>
                  <a:tcPr/>
                </a:tc>
                <a:tc>
                  <a:txBody>
                    <a:bodyPr/>
                    <a:lstStyle/>
                    <a:p>
                      <a:r>
                        <a:rPr lang="en-US" sz="2400" dirty="0" smtClean="0"/>
                        <a:t>English</a:t>
                      </a:r>
                      <a:endParaRPr lang="en-US" sz="2400" dirty="0"/>
                    </a:p>
                  </a:txBody>
                  <a:tcPr/>
                </a:tc>
                <a:tc>
                  <a:txBody>
                    <a:bodyPr/>
                    <a:lstStyle/>
                    <a:p>
                      <a:r>
                        <a:rPr lang="en-US" sz="2300" dirty="0" smtClean="0"/>
                        <a:t>Mathematics</a:t>
                      </a:r>
                      <a:endParaRPr lang="en-US" sz="2300" dirty="0"/>
                    </a:p>
                  </a:txBody>
                  <a:tcPr/>
                </a:tc>
                <a:tc>
                  <a:txBody>
                    <a:bodyPr/>
                    <a:lstStyle/>
                    <a:p>
                      <a:r>
                        <a:rPr lang="en-US" sz="2400" dirty="0" smtClean="0"/>
                        <a:t>Science</a:t>
                      </a:r>
                      <a:endParaRPr lang="en-US" sz="2400" dirty="0"/>
                    </a:p>
                  </a:txBody>
                  <a:tcPr/>
                </a:tc>
                <a:tc>
                  <a:txBody>
                    <a:bodyPr/>
                    <a:lstStyle/>
                    <a:p>
                      <a:r>
                        <a:rPr lang="en-US" sz="2400" dirty="0" smtClean="0"/>
                        <a:t>Elective</a:t>
                      </a:r>
                      <a:endParaRPr lang="en-US" sz="2400" dirty="0"/>
                    </a:p>
                  </a:txBody>
                  <a:tcPr/>
                </a:tc>
              </a:tr>
              <a:tr h="899160">
                <a:tc>
                  <a:txBody>
                    <a:bodyPr/>
                    <a:lstStyle/>
                    <a:p>
                      <a:r>
                        <a:rPr lang="en-US" sz="2400" dirty="0" smtClean="0"/>
                        <a:t>12</a:t>
                      </a:r>
                      <a:r>
                        <a:rPr lang="en-US" sz="2400" baseline="30000" dirty="0" smtClean="0"/>
                        <a:t>th</a:t>
                      </a:r>
                      <a:endParaRPr lang="en-US" sz="2400" dirty="0" smtClean="0"/>
                    </a:p>
                    <a:p>
                      <a:endParaRPr lang="en-US" sz="2400" dirty="0" smtClean="0"/>
                    </a:p>
                  </a:txBody>
                  <a:tcPr/>
                </a:tc>
                <a:tc>
                  <a:txBody>
                    <a:bodyPr/>
                    <a:lstStyle/>
                    <a:p>
                      <a:r>
                        <a:rPr lang="en-US" sz="2400" dirty="0" smtClean="0"/>
                        <a:t>Potential Senior Capstone Project</a:t>
                      </a:r>
                      <a:endParaRPr lang="en-US" sz="2400" dirty="0"/>
                    </a:p>
                  </a:txBody>
                  <a:tcPr/>
                </a:tc>
                <a:tc>
                  <a:txBody>
                    <a:bodyPr/>
                    <a:lstStyle/>
                    <a:p>
                      <a:r>
                        <a:rPr lang="en-US" sz="2400" b="1" dirty="0" smtClean="0"/>
                        <a:t>Statistics/ </a:t>
                      </a:r>
                      <a:r>
                        <a:rPr lang="en-US" sz="2400" b="1" dirty="0" smtClean="0"/>
                        <a:t>Calculus/</a:t>
                      </a:r>
                      <a:r>
                        <a:rPr lang="en-US" sz="2400" b="1" baseline="0" dirty="0" smtClean="0"/>
                        <a:t> Economics</a:t>
                      </a:r>
                      <a:r>
                        <a:rPr lang="en-US" sz="2400" dirty="0" smtClean="0"/>
                        <a:t>:  </a:t>
                      </a:r>
                      <a:r>
                        <a:rPr lang="en-US" sz="2000" dirty="0" smtClean="0"/>
                        <a:t>Power, Exponential</a:t>
                      </a:r>
                      <a:r>
                        <a:rPr lang="en-US" sz="2000" baseline="0" dirty="0" smtClean="0"/>
                        <a:t> Curve Fitting/ Exponential Equations, Volumes of Odd </a:t>
                      </a:r>
                      <a:r>
                        <a:rPr lang="en-US" sz="2000" baseline="0" dirty="0" smtClean="0"/>
                        <a:t>Shapes, Return on Investment</a:t>
                      </a:r>
                      <a:endParaRPr lang="en-US" sz="2000" dirty="0"/>
                    </a:p>
                  </a:txBody>
                  <a:tcPr/>
                </a:tc>
                <a:tc>
                  <a:txBody>
                    <a:bodyPr/>
                    <a:lstStyle/>
                    <a:p>
                      <a:r>
                        <a:rPr lang="en-US" sz="2400" b="1" dirty="0" smtClean="0"/>
                        <a:t>Physics</a:t>
                      </a:r>
                      <a:r>
                        <a:rPr lang="en-US" sz="2400" dirty="0" smtClean="0"/>
                        <a:t>:  </a:t>
                      </a:r>
                      <a:r>
                        <a:rPr lang="en-US" sz="2000" dirty="0" smtClean="0"/>
                        <a:t>Law</a:t>
                      </a:r>
                      <a:r>
                        <a:rPr lang="en-US" sz="2000" baseline="0" dirty="0" smtClean="0"/>
                        <a:t> of Conservation of Energy, Kinetic Energy, Potential Energy, Power, Mechanics, Rotational Motion, </a:t>
                      </a:r>
                      <a:r>
                        <a:rPr lang="en-US" sz="2000" baseline="0" dirty="0" err="1" smtClean="0"/>
                        <a:t>Electromagnetics</a:t>
                      </a:r>
                      <a:r>
                        <a:rPr lang="en-US" sz="2000" baseline="0" dirty="0" smtClean="0"/>
                        <a:t>, Generators</a:t>
                      </a:r>
                      <a:endParaRPr lang="en-US" sz="2000" dirty="0"/>
                    </a:p>
                  </a:txBody>
                  <a:tcPr/>
                </a:tc>
                <a:tc>
                  <a:txBody>
                    <a:bodyPr/>
                    <a:lstStyle/>
                    <a:p>
                      <a:r>
                        <a:rPr lang="en-US" sz="2400" b="1" dirty="0" smtClean="0"/>
                        <a:t>Advanced CAD/</a:t>
                      </a:r>
                      <a:r>
                        <a:rPr lang="en-US" sz="2400" b="1" baseline="0" dirty="0" smtClean="0"/>
                        <a:t> </a:t>
                      </a:r>
                      <a:r>
                        <a:rPr lang="en-US" sz="2000" b="1" baseline="0" dirty="0" smtClean="0"/>
                        <a:t>Manufacturing</a:t>
                      </a:r>
                    </a:p>
                    <a:p>
                      <a:r>
                        <a:rPr lang="en-US" sz="2000" b="0" baseline="0" dirty="0" smtClean="0"/>
                        <a:t>Analyzing pitch and distance from hub simultaneously “</a:t>
                      </a:r>
                      <a:r>
                        <a:rPr lang="en-US" sz="2000" b="0" baseline="0" dirty="0" err="1" smtClean="0"/>
                        <a:t>pitchometer</a:t>
                      </a:r>
                      <a:r>
                        <a:rPr lang="en-US" sz="2000" b="0" baseline="0" dirty="0" smtClean="0"/>
                        <a:t>”, Carbon Fiber (Advanced materials and molding)</a:t>
                      </a:r>
                      <a:endParaRPr lang="en-US" sz="2400" b="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494</TotalTime>
  <Words>1864</Words>
  <Application>Microsoft Office PowerPoint</Application>
  <PresentationFormat>On-screen Show (4:3)</PresentationFormat>
  <Paragraphs>137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Todd Wold  twold@education.ucsb.edu Ed.D. candidate 2011</vt:lpstr>
      <vt:lpstr>The Fifth Discipline: The art of practice of the learning organization</vt:lpstr>
      <vt:lpstr>What is our 4x4x4 matrix?</vt:lpstr>
      <vt:lpstr>CURRICULUM</vt:lpstr>
      <vt:lpstr>Leadership and the New Science: Discovering order in a chaotic world</vt:lpstr>
      <vt:lpstr>Wind Energy</vt:lpstr>
      <vt:lpstr>Wind Energy</vt:lpstr>
      <vt:lpstr>Wind Energy</vt:lpstr>
      <vt:lpstr>Wind Energy</vt:lpstr>
      <vt:lpstr>COLLABORATION</vt:lpstr>
      <vt:lpstr>School Reform from the Inside Out: Policies, practice, and performance</vt:lpstr>
      <vt:lpstr>Grade Level Collaboration</vt:lpstr>
      <vt:lpstr>Subject Area Collaboration</vt:lpstr>
      <vt:lpstr>Integrating Renewable Energy</vt:lpstr>
      <vt:lpstr>CHALLENGES</vt:lpstr>
      <vt:lpstr>Challenges</vt:lpstr>
      <vt:lpstr>Challenges</vt:lpstr>
      <vt:lpstr>Organizational Culture and Leadership</vt:lpstr>
      <vt:lpstr>SOLUTIONS</vt:lpstr>
      <vt:lpstr>Whatever it Takes: How professional learning communities respond when kids don’t learn</vt:lpstr>
      <vt:lpstr>Solutions</vt:lpstr>
      <vt:lpstr>Solutions</vt:lpstr>
      <vt:lpstr>Solutions</vt:lpstr>
      <vt:lpstr>Solutions</vt:lpstr>
      <vt:lpstr>Solutions</vt:lpstr>
      <vt:lpstr>Solutions</vt:lpstr>
      <vt:lpstr>Solutions</vt:lpstr>
      <vt:lpstr>Solutions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Lompoc High School</dc:title>
  <dc:creator>Todd Wold</dc:creator>
  <cp:lastModifiedBy>Todd Wold</cp:lastModifiedBy>
  <cp:revision>81</cp:revision>
  <dcterms:created xsi:type="dcterms:W3CDTF">2011-02-21T21:08:22Z</dcterms:created>
  <dcterms:modified xsi:type="dcterms:W3CDTF">2011-03-03T19:50:19Z</dcterms:modified>
</cp:coreProperties>
</file>